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79" r:id="rId4"/>
    <p:sldId id="292" r:id="rId5"/>
    <p:sldId id="291" r:id="rId6"/>
    <p:sldId id="308" r:id="rId7"/>
    <p:sldId id="284" r:id="rId8"/>
    <p:sldId id="309" r:id="rId9"/>
    <p:sldId id="300" r:id="rId10"/>
    <p:sldId id="303" r:id="rId11"/>
    <p:sldId id="301" r:id="rId12"/>
    <p:sldId id="302" r:id="rId13"/>
    <p:sldId id="304" r:id="rId14"/>
    <p:sldId id="332" r:id="rId15"/>
    <p:sldId id="305" r:id="rId16"/>
    <p:sldId id="306" r:id="rId17"/>
    <p:sldId id="307" r:id="rId18"/>
    <p:sldId id="313" r:id="rId19"/>
    <p:sldId id="311" r:id="rId20"/>
    <p:sldId id="264" r:id="rId21"/>
    <p:sldId id="285" r:id="rId22"/>
    <p:sldId id="288" r:id="rId23"/>
    <p:sldId id="293" r:id="rId24"/>
    <p:sldId id="312" r:id="rId25"/>
    <p:sldId id="287" r:id="rId26"/>
    <p:sldId id="314" r:id="rId27"/>
    <p:sldId id="289" r:id="rId28"/>
    <p:sldId id="296" r:id="rId29"/>
    <p:sldId id="323" r:id="rId30"/>
    <p:sldId id="274" r:id="rId31"/>
    <p:sldId id="268" r:id="rId32"/>
    <p:sldId id="324" r:id="rId33"/>
    <p:sldId id="325" r:id="rId34"/>
    <p:sldId id="326" r:id="rId35"/>
    <p:sldId id="327" r:id="rId36"/>
    <p:sldId id="282" r:id="rId37"/>
    <p:sldId id="328" r:id="rId38"/>
    <p:sldId id="329" r:id="rId39"/>
    <p:sldId id="310" r:id="rId40"/>
    <p:sldId id="322" r:id="rId41"/>
    <p:sldId id="281" r:id="rId42"/>
    <p:sldId id="330" r:id="rId43"/>
    <p:sldId id="331" r:id="rId44"/>
    <p:sldId id="262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BC"/>
    <a:srgbClr val="DEF6FA"/>
    <a:srgbClr val="F6BC0E"/>
    <a:srgbClr val="81B739"/>
    <a:srgbClr val="4472C3"/>
    <a:srgbClr val="A9D28E"/>
    <a:srgbClr val="81B839"/>
    <a:srgbClr val="ED7D33"/>
    <a:srgbClr val="4472C4"/>
    <a:srgbClr val="00A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EA11D55-59F1-4801-9E89-B9E10F8791C0}" type="datetimeFigureOut">
              <a:rPr lang="zh-CN" altLang="en-US" smtClean="0"/>
              <a:pPr/>
              <a:t>2021/9/3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9BF7BD-8C5F-4F0C-83E1-4E200CF5A6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42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486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2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717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755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0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382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82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644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283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86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97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19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84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172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967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46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956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534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08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623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33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420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073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BF7BD-8C5F-4F0C-83E1-4E200CF5A6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72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209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187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922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195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107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654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948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41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268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722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90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101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467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48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7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30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36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6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90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B817F-DC3C-9B4B-953F-66419465A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EB657E-0B33-8640-9BE0-38CDE4D75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79EFB-0D3A-3F4E-8C90-6B89AAEC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2AD7B-832B-0C41-A4C7-4A0B904D3713}" type="datetime1">
              <a:t>2021/9/3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98BFAF-E7B5-F94F-8652-CAF3F9ED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620E05-09FB-D048-9B2B-717FB755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2855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4F2A1-9EDB-734C-9D9F-F2503C7C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16A6E7-D833-4844-BD27-EC88FC00B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416AFA-3781-6D40-A776-1957FEDB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2438-71DA-6E43-AE4E-7EF486013A70}" type="datetime1">
              <a:t>2021/9/3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48BD9-5090-1044-8211-B23C6D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98F2B-B21E-E64C-8C55-CF6286B2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676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26EB64-994A-9A4D-A41E-F503B0CF3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2159F-F467-6842-87C4-E6943B1B3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A54BE-AF23-DD4C-908A-2858E14E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42A-0AFB-7B4C-8D74-9FDF33A91E05}" type="datetime1">
              <a:t>2021/9/3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D4A1A-AE22-D04F-B7F4-FC3DE90D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5A8A8-DC16-714B-A532-636E008D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4442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2818-6477-1C4A-A784-6B3D19CA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F9F53-E632-9F42-B57E-7E2B0D9F1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9DF78-AE43-2D4A-A8E3-A117A81A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C20D-C910-BB44-91B9-C73550128306}" type="datetime1">
              <a:t>2021/9/3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DF9F3D-D6FF-8A43-9B41-F43F33BD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72F16-A3D9-7B40-A67F-5A50B9EA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447440-D112-3046-A127-C727F7E76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303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566AA-B292-D54B-A69A-3D1711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3A2EC2-CC48-2B48-9DD6-13AFD2E46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C8B72-E517-0640-8DAF-67360B3B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DEB7B-FAF8-9548-9F61-8E21790D3C8C}" type="datetime1">
              <a:t>2021/9/3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B2944-4E46-6F43-B78A-771A706F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FE3946-FA74-7A4C-88AA-FA0EB1C4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88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9D910-C1A1-5B46-A918-2F5F7994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3CFD5-CC31-274D-9615-9EE47CD3F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0E55AF-BF7F-F149-82C9-D2C27A37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CE0267-46B5-FE46-951D-2E581FBC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970C-269A-1A4B-8129-841E8048760E}" type="datetime1">
              <a:t>2021/9/3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E10893-7BE2-6D4B-94AE-1E9B7A62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55B81-8DDB-634F-91CC-0A86E3AF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3457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AD6D7-0F33-BF48-BAA9-1039B460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31E9E3-5CBF-C443-887D-F9679252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6A3DE5-535E-744F-AC3F-6E10C6AE1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BF6AC5-F52E-BF40-8589-852602478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F60987-9192-4F4A-B4FA-93E5813C0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958736-77D6-544C-B727-1A53732B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EAEB-CFE8-A947-9C3B-FA0B9B267013}" type="datetime1">
              <a:t>2021/9/3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ED765C-ECBE-C940-927C-C152743D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0BD605-547E-F14B-8B4F-2A92634C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5613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26445-9FFD-2949-ADA9-CEBCD433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2AE406-4D40-814B-B15D-D4FE03B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E14-4628-2146-A647-4C586C0F2FF3}" type="datetime1">
              <a:t>2021/9/3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29A53A-26ED-904B-8266-8FD675B2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637A10-C1AC-EC4D-9E3A-D32CAFFA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79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CC9903-70F9-7242-8EC8-595478C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9500-9941-734C-82B2-65E64F845542}" type="datetime1">
              <a:t>2021/9/3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23475E-1110-3046-B77F-E5A3E567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2332-D7D0-8348-B162-64F9A812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127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AFDAD-AF9D-2447-8586-79BF44A2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984ED-9D56-CB47-A9E0-9A6C8C89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0BA692-997B-B841-9368-44F79C740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B4FE5B-87DB-5B4E-B8F0-B1EB5BCD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9CBC-9451-E246-A53B-B60C9C7E72D1}" type="datetime1">
              <a:t>2021/9/3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9CDB6-B896-B14D-AD56-FE0BFF7D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BE67B9-7FB5-9747-BC29-88CC2A17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503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318A0-7FBF-8C4F-B1D1-8FB3DDF0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A16004-2D72-C241-A362-FB9BA1CA3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54C429-47FA-2343-B635-586C8F302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685441-4F59-5F4D-B586-E50E0FA0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022E-2027-D443-86BB-09BBE0E6B9B9}" type="datetime1">
              <a:t>2021/9/3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D09940-FB8C-664C-B003-D2391B4E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吴一晨</a:t>
            </a:r>
            <a:r>
              <a:rPr lang="en-US" altLang="zh-CN"/>
              <a:t>-</a:t>
            </a:r>
            <a:r>
              <a:rPr lang="zh-CN" altLang="en-US"/>
              <a:t>微电子集成系统方向</a:t>
            </a:r>
            <a:r>
              <a:rPr lang="en-US" altLang="zh-CN"/>
              <a:t>-</a:t>
            </a:r>
            <a:r>
              <a:rPr lang="zh-CN" altLang="en-US"/>
              <a:t>夏令营自我介绍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5F404-C76C-5C4C-B7C1-506DCC16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8103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E46486-0D3C-9549-A707-65DF0AC9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B213E0-6327-9B43-A031-5A72861A2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D6235-5DAD-314B-9B75-E2913DB1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0EC1-2143-254C-A416-53966A9F0635}" type="datetime1">
              <a:t>2021/9/3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FAAEC-1334-7845-9472-27593BCA3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吴一晨</a:t>
            </a:r>
            <a:r>
              <a:rPr lang="en-US" altLang="zh-CN" dirty="0"/>
              <a:t>-</a:t>
            </a:r>
            <a:r>
              <a:rPr lang="zh-CN" altLang="en-US" dirty="0"/>
              <a:t>微电子集成系统方向</a:t>
            </a:r>
            <a:r>
              <a:rPr lang="en-US" altLang="zh-CN" dirty="0"/>
              <a:t>-</a:t>
            </a:r>
            <a:r>
              <a:rPr lang="zh-CN" altLang="en-US" dirty="0"/>
              <a:t>夏令营自我介绍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7E7FC-6DBE-0B47-94BA-4B6152B54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0ECBB-EFA0-4B67-A466-676224D8611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57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.jp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.jp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.jp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3725502"/>
            <a:ext cx="3657600" cy="3132498"/>
            <a:chOff x="0" y="3725502"/>
            <a:chExt cx="3657600" cy="3132498"/>
          </a:xfrm>
        </p:grpSpPr>
        <p:sp>
          <p:nvSpPr>
            <p:cNvPr id="4" name="直角三角形 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26147" y="0"/>
            <a:ext cx="3210129" cy="1420238"/>
            <a:chOff x="7926147" y="0"/>
            <a:chExt cx="3210129" cy="1420238"/>
          </a:xfrm>
        </p:grpSpPr>
        <p:sp>
          <p:nvSpPr>
            <p:cNvPr id="13" name="任意多边形: 形状 12"/>
            <p:cNvSpPr/>
            <p:nvPr/>
          </p:nvSpPr>
          <p:spPr>
            <a:xfrm rot="10800000">
              <a:off x="7926147" y="0"/>
              <a:ext cx="3210129" cy="1420238"/>
            </a:xfrm>
            <a:custGeom>
              <a:avLst/>
              <a:gdLst>
                <a:gd name="connsiteX0" fmla="*/ 3692727 w 3692727"/>
                <a:gd name="connsiteY0" fmla="*/ 2088816 h 2088816"/>
                <a:gd name="connsiteX1" fmla="*/ 3239331 w 3692727"/>
                <a:gd name="connsiteY1" fmla="*/ 2088816 h 2088816"/>
                <a:gd name="connsiteX2" fmla="*/ 1846364 w 3692727"/>
                <a:gd name="connsiteY2" fmla="*/ 512934 h 2088816"/>
                <a:gd name="connsiteX3" fmla="*/ 453397 w 3692727"/>
                <a:gd name="connsiteY3" fmla="*/ 2088816 h 2088816"/>
                <a:gd name="connsiteX4" fmla="*/ 0 w 3692727"/>
                <a:gd name="connsiteY4" fmla="*/ 2088816 h 2088816"/>
                <a:gd name="connsiteX5" fmla="*/ 1846363 w 3692727"/>
                <a:gd name="connsiteY5" fmla="*/ 0 h 208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27" h="2088816">
                  <a:moveTo>
                    <a:pt x="3692727" y="2088816"/>
                  </a:moveTo>
                  <a:lnTo>
                    <a:pt x="3239331" y="2088816"/>
                  </a:lnTo>
                  <a:lnTo>
                    <a:pt x="1846364" y="512934"/>
                  </a:lnTo>
                  <a:lnTo>
                    <a:pt x="453397" y="2088816"/>
                  </a:lnTo>
                  <a:lnTo>
                    <a:pt x="0" y="2088816"/>
                  </a:lnTo>
                  <a:lnTo>
                    <a:pt x="184636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0800000">
              <a:off x="8498431" y="0"/>
              <a:ext cx="2065564" cy="914400"/>
            </a:xfrm>
            <a:custGeom>
              <a:avLst/>
              <a:gdLst>
                <a:gd name="connsiteX0" fmla="*/ 2065564 w 2065564"/>
                <a:gd name="connsiteY0" fmla="*/ 1168400 h 1168400"/>
                <a:gd name="connsiteX1" fmla="*/ 0 w 2065564"/>
                <a:gd name="connsiteY1" fmla="*/ 1168400 h 1168400"/>
                <a:gd name="connsiteX2" fmla="*/ 1032782 w 2065564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564" h="1168400">
                  <a:moveTo>
                    <a:pt x="2065564" y="1168400"/>
                  </a:moveTo>
                  <a:lnTo>
                    <a:pt x="0" y="1168400"/>
                  </a:lnTo>
                  <a:lnTo>
                    <a:pt x="103278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319155" y="2095314"/>
            <a:ext cx="7381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北京邮电大学</a:t>
            </a:r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基站部署与优化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3319155" y="3919065"/>
            <a:ext cx="6206325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508256" y="4548996"/>
            <a:ext cx="4628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北京邮电大学</a:t>
            </a:r>
            <a:endParaRPr lang="en-US" altLang="zh-CN" sz="3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汉姆博格通信</a:t>
            </a:r>
            <a:endParaRPr lang="zh-CN" altLang="en-US" sz="4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0599" y="2639867"/>
            <a:ext cx="100031" cy="157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3888-B572-1C48-AF49-38DB7F4F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17161B-3070-DB4B-9991-5997923CA218}"/>
              </a:ext>
            </a:extLst>
          </p:cNvPr>
          <p:cNvSpPr txBox="1"/>
          <p:nvPr/>
        </p:nvSpPr>
        <p:spPr>
          <a:xfrm>
            <a:off x="3319155" y="2095314"/>
            <a:ext cx="7381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北京邮电大学</a:t>
            </a:r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基站部署与优化</a:t>
            </a:r>
          </a:p>
        </p:txBody>
      </p:sp>
      <p:cxnSp>
        <p:nvCxnSpPr>
          <p:cNvPr id="27" name="直接连接符 17">
            <a:extLst>
              <a:ext uri="{FF2B5EF4-FFF2-40B4-BE49-F238E27FC236}">
                <a16:creationId xmlns:a16="http://schemas.microsoft.com/office/drawing/2014/main" id="{363F8C88-E986-5F44-937C-5F5D06D25EF7}"/>
              </a:ext>
            </a:extLst>
          </p:cNvPr>
          <p:cNvCxnSpPr>
            <a:cxnSpLocks/>
          </p:cNvCxnSpPr>
          <p:nvPr/>
        </p:nvCxnSpPr>
        <p:spPr>
          <a:xfrm>
            <a:off x="3319155" y="3919065"/>
            <a:ext cx="6206325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F16730E1-9B70-344E-85D2-28F351B265C9}"/>
              </a:ext>
            </a:extLst>
          </p:cNvPr>
          <p:cNvSpPr/>
          <p:nvPr/>
        </p:nvSpPr>
        <p:spPr>
          <a:xfrm>
            <a:off x="3130599" y="2639867"/>
            <a:ext cx="100031" cy="157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000157-EDCA-B74C-993A-A37737ED078E}"/>
              </a:ext>
            </a:extLst>
          </p:cNvPr>
          <p:cNvSpPr txBox="1"/>
          <p:nvPr/>
        </p:nvSpPr>
        <p:spPr>
          <a:xfrm>
            <a:off x="6422317" y="5602833"/>
            <a:ext cx="462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accent4"/>
                </a:solidFill>
                <a:latin typeface="Bauhaus 93" pitchFamily="82" charset="0"/>
                <a:ea typeface="微软雅黑" panose="020B0503020204020204" pitchFamily="34" charset="-122"/>
              </a:rPr>
              <a:t>HAMBG</a:t>
            </a:r>
          </a:p>
        </p:txBody>
      </p:sp>
      <p:pic>
        <p:nvPicPr>
          <p:cNvPr id="31" name="图片 30" descr="图片包含 游戏机, 灯光&#10;&#10;描述已自动生成">
            <a:extLst>
              <a:ext uri="{FF2B5EF4-FFF2-40B4-BE49-F238E27FC236}">
                <a16:creationId xmlns:a16="http://schemas.microsoft.com/office/drawing/2014/main" id="{94018AA6-FCE5-794E-8351-ADE79371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17" y="2454457"/>
            <a:ext cx="2188919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6C48624F-4C52-8743-901E-1B6021A8B31D}"/>
              </a:ext>
            </a:extLst>
          </p:cNvPr>
          <p:cNvSpPr/>
          <p:nvPr/>
        </p:nvSpPr>
        <p:spPr>
          <a:xfrm>
            <a:off x="5914307" y="1228180"/>
            <a:ext cx="5715000" cy="5128170"/>
          </a:xfrm>
          <a:prstGeom prst="roundRect">
            <a:avLst/>
          </a:prstGeom>
          <a:solidFill>
            <a:srgbClr val="FFC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3EA074-1D97-AB4F-A92D-EB6991E26EFF}"/>
              </a:ext>
            </a:extLst>
          </p:cNvPr>
          <p:cNvSpPr txBox="1"/>
          <p:nvPr/>
        </p:nvSpPr>
        <p:spPr>
          <a:xfrm>
            <a:off x="168481" y="885280"/>
            <a:ext cx="539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项目要求及目标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----5G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扩展性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B27607-2D2C-1541-AE12-4C239FF4B196}"/>
              </a:ext>
            </a:extLst>
          </p:cNvPr>
          <p:cNvSpPr txBox="1"/>
          <p:nvPr/>
        </p:nvSpPr>
        <p:spPr>
          <a:xfrm>
            <a:off x="476275" y="1856934"/>
            <a:ext cx="484131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/>
              <a:t>        </a:t>
            </a:r>
            <a:r>
              <a:rPr lang="zh-CN" altLang="zh-CN" sz="2000"/>
              <a:t>关于</a:t>
            </a:r>
            <a:r>
              <a:rPr lang="en-US" altLang="zh-CN" sz="2000"/>
              <a:t>5G</a:t>
            </a:r>
            <a:r>
              <a:rPr lang="zh-CN" altLang="zh-CN" sz="2000"/>
              <a:t>的可扩充性，</a:t>
            </a:r>
            <a:r>
              <a:rPr lang="en-US" altLang="zh-CN" sz="2000"/>
              <a:t>5G</a:t>
            </a:r>
            <a:r>
              <a:rPr lang="zh-CN" altLang="zh-CN" sz="2000"/>
              <a:t>基站的覆盖半径约</a:t>
            </a:r>
            <a:r>
              <a:rPr lang="en-US" altLang="zh-CN" sz="2000"/>
              <a:t>250m</a:t>
            </a:r>
            <a:r>
              <a:rPr lang="zh-CN" altLang="zh-CN" sz="2000"/>
              <a:t>，</a:t>
            </a:r>
            <a:r>
              <a:rPr lang="zh-CN" altLang="en-US" sz="2000"/>
              <a:t>因此</a:t>
            </a:r>
            <a:r>
              <a:rPr lang="zh-CN" altLang="zh-CN" sz="2000"/>
              <a:t>在本项目中采用的</a:t>
            </a:r>
            <a:r>
              <a:rPr lang="en-US" altLang="zh-CN" sz="2000"/>
              <a:t>4g</a:t>
            </a:r>
            <a:r>
              <a:rPr lang="zh-CN" altLang="zh-CN" sz="2000"/>
              <a:t>基站的覆盖半径也</a:t>
            </a:r>
            <a:r>
              <a:rPr lang="zh-CN" altLang="en-US" sz="2000"/>
              <a:t>应</a:t>
            </a:r>
            <a:r>
              <a:rPr lang="zh-CN" altLang="zh-CN" sz="2000"/>
              <a:t>设置为不超过</a:t>
            </a:r>
            <a:r>
              <a:rPr lang="en-US" altLang="zh-CN" sz="2000"/>
              <a:t>250m</a:t>
            </a:r>
            <a:r>
              <a:rPr lang="zh-CN" altLang="zh-CN" sz="2000"/>
              <a:t>，</a:t>
            </a:r>
            <a:r>
              <a:rPr lang="zh-CN" altLang="en-US" sz="2000"/>
              <a:t>这样</a:t>
            </a:r>
            <a:r>
              <a:rPr lang="zh-CN" altLang="zh-CN" sz="2000"/>
              <a:t>对于后续的</a:t>
            </a:r>
            <a:r>
              <a:rPr lang="en-US" altLang="zh-CN" sz="2000"/>
              <a:t>5G</a:t>
            </a:r>
            <a:r>
              <a:rPr lang="zh-CN" altLang="zh-CN" sz="2000"/>
              <a:t>基站扩展，可以继续沿用本项目的基站选址，添加</a:t>
            </a:r>
            <a:r>
              <a:rPr lang="en-US" altLang="zh-CN" sz="2000"/>
              <a:t>5G</a:t>
            </a:r>
            <a:r>
              <a:rPr lang="zh-CN" altLang="zh-CN" sz="2000"/>
              <a:t>专用设备并进行调试即可实现</a:t>
            </a:r>
            <a:r>
              <a:rPr lang="en-US" altLang="zh-CN" sz="2000"/>
              <a:t>5G</a:t>
            </a:r>
            <a:r>
              <a:rPr lang="zh-CN" altLang="zh-CN" sz="2000"/>
              <a:t>的服务。</a:t>
            </a:r>
          </a:p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8673F9-07AB-EA48-A58C-F9F4CEF87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5" y="1371059"/>
            <a:ext cx="1328382" cy="1328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1C2836-9624-0C40-80B3-738C4AAE9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72" y="1658220"/>
            <a:ext cx="1077228" cy="754060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D89A460-01B9-C94B-939A-561BE9C009E8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673747" y="2035250"/>
            <a:ext cx="12312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6DD8B632-7467-CE42-A919-1E2595D3FCCD}"/>
              </a:ext>
            </a:extLst>
          </p:cNvPr>
          <p:cNvSpPr>
            <a:spLocks noChangeAspect="1"/>
          </p:cNvSpPr>
          <p:nvPr/>
        </p:nvSpPr>
        <p:spPr>
          <a:xfrm>
            <a:off x="6096000" y="2699441"/>
            <a:ext cx="2322725" cy="232272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0CDF208-861F-5345-9DBD-1DC730CB4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65" y="3304942"/>
            <a:ext cx="1111723" cy="11117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78242AE-8733-B140-8800-F20DAE0D3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42" y="3197238"/>
            <a:ext cx="1111723" cy="1111723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87DAC172-4A83-1549-A87E-D6EB88907872}"/>
              </a:ext>
            </a:extLst>
          </p:cNvPr>
          <p:cNvSpPr>
            <a:spLocks noChangeAspect="1"/>
          </p:cNvSpPr>
          <p:nvPr/>
        </p:nvSpPr>
        <p:spPr>
          <a:xfrm>
            <a:off x="9410506" y="3133444"/>
            <a:ext cx="1189175" cy="118917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2F94168-B58D-164E-A324-C0DD19709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27" y="3629078"/>
            <a:ext cx="1111723" cy="11117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A78E61-1E58-D046-95E3-2D4DF9361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73" y="3953626"/>
            <a:ext cx="1111723" cy="1111723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B5A5FEF7-AC64-4B4E-AA42-FB49269572E3}"/>
              </a:ext>
            </a:extLst>
          </p:cNvPr>
          <p:cNvSpPr>
            <a:spLocks noChangeAspect="1"/>
          </p:cNvSpPr>
          <p:nvPr/>
        </p:nvSpPr>
        <p:spPr>
          <a:xfrm>
            <a:off x="9156275" y="3879059"/>
            <a:ext cx="1189175" cy="118917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546C610-913F-564E-B4EA-48A10FC72A85}"/>
              </a:ext>
            </a:extLst>
          </p:cNvPr>
          <p:cNvSpPr>
            <a:spLocks noChangeAspect="1"/>
          </p:cNvSpPr>
          <p:nvPr/>
        </p:nvSpPr>
        <p:spPr>
          <a:xfrm>
            <a:off x="10011400" y="3518328"/>
            <a:ext cx="1189175" cy="118917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7883D85-424C-264A-993F-8EDD8362507F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B6FE2FA-2FA0-EB4D-94B1-0518821843BD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9" name="图片 28" descr="图片包含 游戏机, 灯光&#10;&#10;描述已自动生成">
              <a:extLst>
                <a:ext uri="{FF2B5EF4-FFF2-40B4-BE49-F238E27FC236}">
                  <a16:creationId xmlns:a16="http://schemas.microsoft.com/office/drawing/2014/main" id="{DE8CDCFE-3D11-FF41-A299-E8CDD557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15" grpId="0" animBg="1"/>
      <p:bldP spid="23" grpId="0" animBg="1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2" y="885280"/>
            <a:ext cx="520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需求分析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客观概况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94E239-E8FE-9E40-BB4B-52387DF3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5" y="1006791"/>
            <a:ext cx="3946862" cy="55321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F1A9E-8F08-064B-8547-BE8474BB679A}"/>
              </a:ext>
            </a:extLst>
          </p:cNvPr>
          <p:cNvSpPr txBox="1"/>
          <p:nvPr/>
        </p:nvSpPr>
        <p:spPr>
          <a:xfrm>
            <a:off x="571501" y="1667591"/>
            <a:ext cx="5230585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        </a:t>
            </a:r>
            <a:r>
              <a:rPr lang="zh-CN" altLang="zh-CN"/>
              <a:t>北京邮电大学（西土城校区，以下均以北京邮电大学代表北京邮电大学西土城校区）位于北京市海淀区西土城路</a:t>
            </a:r>
            <a:r>
              <a:rPr lang="en-US" altLang="zh-CN"/>
              <a:t>10</a:t>
            </a:r>
            <a:r>
              <a:rPr lang="zh-CN" altLang="zh-CN"/>
              <a:t>号</a:t>
            </a:r>
            <a:r>
              <a:rPr lang="zh-CN" altLang="zh-CN">
                <a:effectLst/>
              </a:rPr>
              <a:t> </a:t>
            </a:r>
            <a:r>
              <a:rPr lang="zh-CN" altLang="en-US">
                <a:effectLst/>
              </a:rPr>
              <a:t>。</a:t>
            </a:r>
            <a:r>
              <a:rPr lang="zh-CN" altLang="zh-CN"/>
              <a:t>创建于</a:t>
            </a:r>
            <a:r>
              <a:rPr lang="en-US" altLang="zh-CN"/>
              <a:t>1955</a:t>
            </a:r>
            <a:r>
              <a:rPr lang="zh-CN" altLang="zh-CN"/>
              <a:t>年，占地面积</a:t>
            </a:r>
            <a:r>
              <a:rPr lang="en-US" altLang="zh-CN"/>
              <a:t>693</a:t>
            </a:r>
            <a:r>
              <a:rPr lang="zh-CN" altLang="zh-CN"/>
              <a:t>亩，教学区与家属区比例大概为</a:t>
            </a:r>
            <a:r>
              <a:rPr lang="en-US" altLang="zh-CN"/>
              <a:t>3:1</a:t>
            </a:r>
            <a:r>
              <a:rPr lang="zh-CN" altLang="zh-CN"/>
              <a:t>，南北长约</a:t>
            </a:r>
            <a:r>
              <a:rPr lang="en-US" altLang="zh-CN"/>
              <a:t>750</a:t>
            </a:r>
            <a:r>
              <a:rPr lang="zh-CN" altLang="zh-CN"/>
              <a:t>米，东西宽约</a:t>
            </a:r>
            <a:r>
              <a:rPr lang="en-US" altLang="zh-CN"/>
              <a:t>530</a:t>
            </a:r>
            <a:r>
              <a:rPr lang="zh-CN" altLang="zh-CN"/>
              <a:t>米。该校区现有学生及教职员工约</a:t>
            </a:r>
            <a:r>
              <a:rPr lang="en-US" altLang="zh-CN"/>
              <a:t>22000</a:t>
            </a:r>
            <a:r>
              <a:rPr lang="zh-CN" altLang="zh-CN"/>
              <a:t>余名，校园面积相比周边其他高校较小，人口密度较大。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CD8244-95B6-6D48-B561-A07B563ABF66}"/>
              </a:ext>
            </a:extLst>
          </p:cNvPr>
          <p:cNvSpPr txBox="1"/>
          <p:nvPr/>
        </p:nvSpPr>
        <p:spPr>
          <a:xfrm>
            <a:off x="2872420" y="50827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ED7D33"/>
                </a:solidFill>
              </a:rPr>
              <a:t>面积小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8174ED-ACCF-304C-A685-3F3157C68D3B}"/>
              </a:ext>
            </a:extLst>
          </p:cNvPr>
          <p:cNvSpPr txBox="1"/>
          <p:nvPr/>
        </p:nvSpPr>
        <p:spPr>
          <a:xfrm>
            <a:off x="2565950" y="58848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81B839"/>
                </a:solidFill>
              </a:rPr>
              <a:t>人员密度大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49D57D6-D7C5-664E-A77E-77CE4B644E96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AB3887-AFC0-E74D-8EB9-3A2A96E49F28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5" name="图片 14" descr="图片包含 游戏机, 灯光&#10;&#10;描述已自动生成">
              <a:extLst>
                <a:ext uri="{FF2B5EF4-FFF2-40B4-BE49-F238E27FC236}">
                  <a16:creationId xmlns:a16="http://schemas.microsoft.com/office/drawing/2014/main" id="{DC35BC29-6A38-8845-8C6C-10313E4B2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60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E0757F-F05B-2F40-A0B3-28EFC062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07FFE7-2C23-FA40-951B-C6F6B9E6D51B}"/>
              </a:ext>
            </a:extLst>
          </p:cNvPr>
          <p:cNvSpPr txBox="1"/>
          <p:nvPr/>
        </p:nvSpPr>
        <p:spPr>
          <a:xfrm>
            <a:off x="168482" y="885280"/>
            <a:ext cx="4187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需求分析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特点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156A21-83E2-9D44-A58C-082FB16D88E8}"/>
              </a:ext>
            </a:extLst>
          </p:cNvPr>
          <p:cNvSpPr txBox="1"/>
          <p:nvPr/>
        </p:nvSpPr>
        <p:spPr>
          <a:xfrm>
            <a:off x="1988009" y="5995847"/>
            <a:ext cx="615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  </a:t>
            </a:r>
            <a:r>
              <a:rPr lang="zh-CN" altLang="zh-CN"/>
              <a:t>在本次疫情中，学校同样考虑了在校期间继续进行网络授课的可能，因此具有该业务的可能需求。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grpSp>
        <p:nvGrpSpPr>
          <p:cNvPr id="11" name="Group 50">
            <a:extLst>
              <a:ext uri="{FF2B5EF4-FFF2-40B4-BE49-F238E27FC236}">
                <a16:creationId xmlns:a16="http://schemas.microsoft.com/office/drawing/2014/main" id="{523694DC-EAE5-A34C-8311-09AA876E8899}"/>
              </a:ext>
            </a:extLst>
          </p:cNvPr>
          <p:cNvGrpSpPr/>
          <p:nvPr/>
        </p:nvGrpSpPr>
        <p:grpSpPr>
          <a:xfrm rot="455729">
            <a:off x="-247044" y="2626695"/>
            <a:ext cx="2120418" cy="1389977"/>
            <a:chOff x="2351726" y="1398216"/>
            <a:chExt cx="2170763" cy="1422979"/>
          </a:xfrm>
        </p:grpSpPr>
        <p:sp>
          <p:nvSpPr>
            <p:cNvPr id="14" name="Flowchart: Merge 18">
              <a:extLst>
                <a:ext uri="{FF2B5EF4-FFF2-40B4-BE49-F238E27FC236}">
                  <a16:creationId xmlns:a16="http://schemas.microsoft.com/office/drawing/2014/main" id="{637C2267-5A5A-DE4C-A8F3-C66A5C364A4B}"/>
                </a:ext>
              </a:extLst>
            </p:cNvPr>
            <p:cNvSpPr/>
            <p:nvPr/>
          </p:nvSpPr>
          <p:spPr>
            <a:xfrm rot="3207186">
              <a:off x="2897898" y="1471294"/>
              <a:ext cx="803729" cy="1896074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68DA263-8CB9-ED42-A6B3-7951BE856360}"/>
                </a:ext>
              </a:extLst>
            </p:cNvPr>
            <p:cNvSpPr/>
            <p:nvPr/>
          </p:nvSpPr>
          <p:spPr>
            <a:xfrm>
              <a:off x="3702473" y="1398216"/>
              <a:ext cx="820016" cy="820016"/>
            </a:xfrm>
            <a:prstGeom prst="ellipse">
              <a:avLst/>
            </a:prstGeom>
            <a:solidFill>
              <a:srgbClr val="F16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17" name="Group 50">
            <a:extLst>
              <a:ext uri="{FF2B5EF4-FFF2-40B4-BE49-F238E27FC236}">
                <a16:creationId xmlns:a16="http://schemas.microsoft.com/office/drawing/2014/main" id="{2835B51F-41D3-F34B-8447-72638CE78006}"/>
              </a:ext>
            </a:extLst>
          </p:cNvPr>
          <p:cNvGrpSpPr/>
          <p:nvPr/>
        </p:nvGrpSpPr>
        <p:grpSpPr>
          <a:xfrm>
            <a:off x="-215449" y="3717729"/>
            <a:ext cx="2159776" cy="929798"/>
            <a:chOff x="2518188" y="1258213"/>
            <a:chExt cx="2211055" cy="951874"/>
          </a:xfrm>
        </p:grpSpPr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A1EC10AE-78AE-2340-9130-BC6346BF0A00}"/>
                </a:ext>
              </a:extLst>
            </p:cNvPr>
            <p:cNvSpPr/>
            <p:nvPr/>
          </p:nvSpPr>
          <p:spPr>
            <a:xfrm rot="4848770">
              <a:off x="3064360" y="860186"/>
              <a:ext cx="803729" cy="1896074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7">
              <a:extLst>
                <a:ext uri="{FF2B5EF4-FFF2-40B4-BE49-F238E27FC236}">
                  <a16:creationId xmlns:a16="http://schemas.microsoft.com/office/drawing/2014/main" id="{B7B983DC-5081-2343-B723-7E22CF7B2237}"/>
                </a:ext>
              </a:extLst>
            </p:cNvPr>
            <p:cNvSpPr/>
            <p:nvPr/>
          </p:nvSpPr>
          <p:spPr>
            <a:xfrm>
              <a:off x="3909227" y="1258213"/>
              <a:ext cx="820016" cy="820016"/>
            </a:xfrm>
            <a:prstGeom prst="ellipse">
              <a:avLst/>
            </a:prstGeom>
            <a:solidFill>
              <a:srgbClr val="81B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grpSp>
        <p:nvGrpSpPr>
          <p:cNvPr id="22" name="Group 50">
            <a:extLst>
              <a:ext uri="{FF2B5EF4-FFF2-40B4-BE49-F238E27FC236}">
                <a16:creationId xmlns:a16="http://schemas.microsoft.com/office/drawing/2014/main" id="{CA1F62E4-677C-1245-9D12-DA2F162CDDB8}"/>
              </a:ext>
            </a:extLst>
          </p:cNvPr>
          <p:cNvGrpSpPr/>
          <p:nvPr/>
        </p:nvGrpSpPr>
        <p:grpSpPr>
          <a:xfrm>
            <a:off x="-291905" y="4486031"/>
            <a:ext cx="2260210" cy="1061214"/>
            <a:chOff x="2444081" y="1122599"/>
            <a:chExt cx="2313874" cy="1086410"/>
          </a:xfrm>
        </p:grpSpPr>
        <p:sp>
          <p:nvSpPr>
            <p:cNvPr id="24" name="Flowchart: Merge 18">
              <a:extLst>
                <a:ext uri="{FF2B5EF4-FFF2-40B4-BE49-F238E27FC236}">
                  <a16:creationId xmlns:a16="http://schemas.microsoft.com/office/drawing/2014/main" id="{83C40C64-8763-7A49-A0FF-1FA4233BA2F8}"/>
                </a:ext>
              </a:extLst>
            </p:cNvPr>
            <p:cNvSpPr/>
            <p:nvPr/>
          </p:nvSpPr>
          <p:spPr>
            <a:xfrm rot="6320776">
              <a:off x="2990253" y="576427"/>
              <a:ext cx="803729" cy="1896074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27">
              <a:extLst>
                <a:ext uri="{FF2B5EF4-FFF2-40B4-BE49-F238E27FC236}">
                  <a16:creationId xmlns:a16="http://schemas.microsoft.com/office/drawing/2014/main" id="{FDEA12BE-8638-434F-B0D5-456DAB2496D4}"/>
                </a:ext>
              </a:extLst>
            </p:cNvPr>
            <p:cNvSpPr/>
            <p:nvPr/>
          </p:nvSpPr>
          <p:spPr>
            <a:xfrm>
              <a:off x="3937939" y="1388993"/>
              <a:ext cx="820016" cy="820016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grpSp>
        <p:nvGrpSpPr>
          <p:cNvPr id="28" name="Group 50">
            <a:extLst>
              <a:ext uri="{FF2B5EF4-FFF2-40B4-BE49-F238E27FC236}">
                <a16:creationId xmlns:a16="http://schemas.microsoft.com/office/drawing/2014/main" id="{D8E1786E-2F6B-B149-81EB-3FA96531573B}"/>
              </a:ext>
            </a:extLst>
          </p:cNvPr>
          <p:cNvGrpSpPr/>
          <p:nvPr/>
        </p:nvGrpSpPr>
        <p:grpSpPr>
          <a:xfrm rot="20997420">
            <a:off x="399868" y="4614786"/>
            <a:ext cx="1403966" cy="2038414"/>
            <a:chOff x="2895332" y="414449"/>
            <a:chExt cx="1437299" cy="2086811"/>
          </a:xfrm>
        </p:grpSpPr>
        <p:sp>
          <p:nvSpPr>
            <p:cNvPr id="30" name="Flowchart: Merge 18">
              <a:extLst>
                <a:ext uri="{FF2B5EF4-FFF2-40B4-BE49-F238E27FC236}">
                  <a16:creationId xmlns:a16="http://schemas.microsoft.com/office/drawing/2014/main" id="{B7AC287B-1550-6C47-8F3A-E1DA90132F69}"/>
                </a:ext>
              </a:extLst>
            </p:cNvPr>
            <p:cNvSpPr/>
            <p:nvPr/>
          </p:nvSpPr>
          <p:spPr>
            <a:xfrm rot="8360069">
              <a:off x="2895332" y="414449"/>
              <a:ext cx="803729" cy="1896074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4FDAF964-196C-B148-9EF4-D2C59F0981A7}"/>
                </a:ext>
              </a:extLst>
            </p:cNvPr>
            <p:cNvSpPr/>
            <p:nvPr/>
          </p:nvSpPr>
          <p:spPr>
            <a:xfrm>
              <a:off x="3512615" y="1681244"/>
              <a:ext cx="820016" cy="820016"/>
            </a:xfrm>
            <a:prstGeom prst="ellipse">
              <a:avLst/>
            </a:prstGeom>
            <a:solidFill>
              <a:srgbClr val="F6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grpSp>
        <p:nvGrpSpPr>
          <p:cNvPr id="33" name="Group 50">
            <a:extLst>
              <a:ext uri="{FF2B5EF4-FFF2-40B4-BE49-F238E27FC236}">
                <a16:creationId xmlns:a16="http://schemas.microsoft.com/office/drawing/2014/main" id="{CCEE03F3-E7CD-7140-88C4-031BFE1DDBBE}"/>
              </a:ext>
            </a:extLst>
          </p:cNvPr>
          <p:cNvGrpSpPr/>
          <p:nvPr/>
        </p:nvGrpSpPr>
        <p:grpSpPr>
          <a:xfrm rot="21301941">
            <a:off x="-279301" y="1784737"/>
            <a:ext cx="2120417" cy="1389977"/>
            <a:chOff x="2351727" y="1398216"/>
            <a:chExt cx="2170762" cy="1422980"/>
          </a:xfrm>
        </p:grpSpPr>
        <p:sp>
          <p:nvSpPr>
            <p:cNvPr id="35" name="Flowchart: Merge 18">
              <a:extLst>
                <a:ext uri="{FF2B5EF4-FFF2-40B4-BE49-F238E27FC236}">
                  <a16:creationId xmlns:a16="http://schemas.microsoft.com/office/drawing/2014/main" id="{2CFE59F9-A2DB-AF4B-8B7C-34C3C9247C2D}"/>
                </a:ext>
              </a:extLst>
            </p:cNvPr>
            <p:cNvSpPr/>
            <p:nvPr/>
          </p:nvSpPr>
          <p:spPr>
            <a:xfrm rot="3207186">
              <a:off x="2897899" y="1471295"/>
              <a:ext cx="803729" cy="1896074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BAC260C7-DA3B-754B-B829-46C8CE2B0F66}"/>
                </a:ext>
              </a:extLst>
            </p:cNvPr>
            <p:cNvSpPr/>
            <p:nvPr/>
          </p:nvSpPr>
          <p:spPr>
            <a:xfrm>
              <a:off x="3702473" y="1398216"/>
              <a:ext cx="820016" cy="820016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19EF465-0902-8F44-828E-23E71A5879CF}"/>
              </a:ext>
            </a:extLst>
          </p:cNvPr>
          <p:cNvSpPr txBox="1"/>
          <p:nvPr/>
        </p:nvSpPr>
        <p:spPr>
          <a:xfrm>
            <a:off x="1912521" y="1667591"/>
            <a:ext cx="6083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  </a:t>
            </a:r>
            <a:r>
              <a:rPr lang="zh-CN" altLang="zh-CN"/>
              <a:t>该校区学生住宿区（西北角）、学生活动区（东南角）、教学楼区（中部）呈现相互分离的特点，因此各时段人口密度分布不均匀，用户需求也具有较大的空间和时间差异</a:t>
            </a:r>
            <a:r>
              <a:rPr lang="zh-CN" altLang="en-US"/>
              <a:t>。</a:t>
            </a:r>
            <a:r>
              <a:rPr lang="zh-CN" altLang="zh-CN"/>
              <a:t> 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00CCB9-57E7-834E-8BE1-C26B31675381}"/>
              </a:ext>
            </a:extLst>
          </p:cNvPr>
          <p:cNvSpPr txBox="1"/>
          <p:nvPr/>
        </p:nvSpPr>
        <p:spPr>
          <a:xfrm>
            <a:off x="1888543" y="2945393"/>
            <a:ext cx="6083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  </a:t>
            </a:r>
            <a:r>
              <a:rPr lang="zh-CN" altLang="zh-CN"/>
              <a:t>在特殊时间段，例如选课、大型活动等时，也会有突然增加的服务需求尖峰。 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024BF1-825F-6440-80D8-0B2A10C34F3A}"/>
              </a:ext>
            </a:extLst>
          </p:cNvPr>
          <p:cNvSpPr txBox="1"/>
          <p:nvPr/>
        </p:nvSpPr>
        <p:spPr>
          <a:xfrm>
            <a:off x="1839497" y="3939830"/>
            <a:ext cx="645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        </a:t>
            </a:r>
            <a:r>
              <a:rPr lang="zh-CN" altLang="zh-CN"/>
              <a:t>由于教育行业的假期安排，具有以年为周期的人员流动。 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456C2F1-7417-F54F-8B5C-82CCA507514F}"/>
              </a:ext>
            </a:extLst>
          </p:cNvPr>
          <p:cNvSpPr txBox="1"/>
          <p:nvPr/>
        </p:nvSpPr>
        <p:spPr>
          <a:xfrm>
            <a:off x="1988009" y="4844527"/>
            <a:ext cx="615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  </a:t>
            </a:r>
            <a:r>
              <a:rPr lang="zh-CN" altLang="zh-CN"/>
              <a:t>由于校区建设周期长，建筑物设计完成时期不同，因此建筑高度具有较大差异，空间环境较为复杂。</a:t>
            </a:r>
            <a:endParaRPr lang="en-US" altLang="zh-CN"/>
          </a:p>
          <a:p>
            <a:endParaRPr kumimoji="1"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FDE4BD5-8F1F-8D44-B619-6839D108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45" y="1278131"/>
            <a:ext cx="3946862" cy="553212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73E5BD00-A3D4-7541-9DEC-B84C84261A87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D1D21C9-84E8-D74F-B178-2E71F959784D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8" name="图片 37" descr="图片包含 游戏机, 灯光&#10;&#10;描述已自动生成">
              <a:extLst>
                <a:ext uri="{FF2B5EF4-FFF2-40B4-BE49-F238E27FC236}">
                  <a16:creationId xmlns:a16="http://schemas.microsoft.com/office/drawing/2014/main" id="{5E7E095F-67CF-D940-AD40-C94A0558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9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9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F0E5F0-2B44-4D47-93E3-E47EA14F193A}"/>
              </a:ext>
            </a:extLst>
          </p:cNvPr>
          <p:cNvSpPr/>
          <p:nvPr/>
        </p:nvSpPr>
        <p:spPr>
          <a:xfrm>
            <a:off x="794881" y="1722003"/>
            <a:ext cx="10040352" cy="4958838"/>
          </a:xfrm>
          <a:prstGeom prst="rect">
            <a:avLst/>
          </a:prstGeom>
          <a:solidFill>
            <a:srgbClr val="81B839">
              <a:alpha val="11000"/>
            </a:srgbClr>
          </a:solidFill>
          <a:ln w="50800">
            <a:noFill/>
            <a:prstDash val="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1" y="885280"/>
            <a:ext cx="6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项目实施方案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实施前准备（设备选择）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EA47B0-7FDE-8F4A-9D27-2422D6350B6C}"/>
              </a:ext>
            </a:extLst>
          </p:cNvPr>
          <p:cNvSpPr txBox="1"/>
          <p:nvPr/>
        </p:nvSpPr>
        <p:spPr>
          <a:xfrm>
            <a:off x="1980494" y="2055524"/>
            <a:ext cx="3887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/>
              <a:t>覆盖范围较大的基站：</a:t>
            </a:r>
            <a:endParaRPr kumimoji="1" lang="en-US" altLang="zh-CN" sz="2000"/>
          </a:p>
          <a:p>
            <a:r>
              <a:rPr kumimoji="1" lang="zh-CN" altLang="en-US" sz="2000"/>
              <a:t>        选用分布式基站（</a:t>
            </a:r>
            <a:r>
              <a:rPr kumimoji="1" lang="en-US" altLang="zh-CN" sz="2000"/>
              <a:t>BBU+RRU</a:t>
            </a:r>
            <a:r>
              <a:rPr kumimoji="1" lang="zh-CN" altLang="en-US" sz="2000"/>
              <a:t>）</a:t>
            </a:r>
            <a:endParaRPr kumimoji="1" lang="en-US" altLang="zh-CN" sz="2000"/>
          </a:p>
          <a:p>
            <a:r>
              <a:rPr kumimoji="1" lang="zh-CN" altLang="en-US" sz="2000"/>
              <a:t>        一般使用在对信号强度要求较高的地区，比普通宏基站的信号能高</a:t>
            </a:r>
            <a:r>
              <a:rPr kumimoji="1" lang="en-US" altLang="zh-CN" sz="2000"/>
              <a:t>3dB</a:t>
            </a:r>
            <a:r>
              <a:rPr kumimoji="1" lang="zh-CN" altLang="en-US" sz="2000"/>
              <a:t>左右，建设方式灵活。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652D1B5-33C6-8842-B482-EDD4607EE937}"/>
              </a:ext>
            </a:extLst>
          </p:cNvPr>
          <p:cNvSpPr/>
          <p:nvPr/>
        </p:nvSpPr>
        <p:spPr>
          <a:xfrm>
            <a:off x="5955522" y="1906669"/>
            <a:ext cx="425302" cy="1281223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05A68D-D233-234D-B654-116C439E1DEA}"/>
              </a:ext>
            </a:extLst>
          </p:cNvPr>
          <p:cNvSpPr/>
          <p:nvPr/>
        </p:nvSpPr>
        <p:spPr>
          <a:xfrm>
            <a:off x="6380824" y="1722003"/>
            <a:ext cx="3244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RRU</a:t>
            </a:r>
            <a:r>
              <a:rPr kumimoji="1" lang="zh-CN" altLang="en-US"/>
              <a:t>：</a:t>
            </a:r>
            <a:r>
              <a:rPr lang="en-US" altLang="zh-CN"/>
              <a:t> R8862A A800 </a:t>
            </a:r>
            <a:r>
              <a:rPr lang="zh-CN" altLang="zh-CN"/>
              <a:t>（</a:t>
            </a:r>
            <a:r>
              <a:rPr lang="en-US" altLang="zh-CN"/>
              <a:t>A4A</a:t>
            </a:r>
            <a:r>
              <a:rPr lang="zh-CN" altLang="zh-CN"/>
              <a:t>）</a:t>
            </a:r>
            <a:r>
              <a:rPr lang="zh-CN" altLang="zh-CN">
                <a:effectLst/>
              </a:rPr>
              <a:t> 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C76E81-5C93-7749-96DB-8556233072E5}"/>
              </a:ext>
            </a:extLst>
          </p:cNvPr>
          <p:cNvSpPr txBox="1"/>
          <p:nvPr/>
        </p:nvSpPr>
        <p:spPr>
          <a:xfrm>
            <a:off x="6380824" y="30577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BBU</a:t>
            </a:r>
            <a:endParaRPr kumimoji="1"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A6A30939-0D50-4B47-B367-28241B5ABDEB}"/>
              </a:ext>
            </a:extLst>
          </p:cNvPr>
          <p:cNvSpPr/>
          <p:nvPr/>
        </p:nvSpPr>
        <p:spPr>
          <a:xfrm>
            <a:off x="6957783" y="2355633"/>
            <a:ext cx="407226" cy="1814106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1A2F55-D503-9542-BD69-71E0C306C49B}"/>
              </a:ext>
            </a:extLst>
          </p:cNvPr>
          <p:cNvSpPr txBox="1"/>
          <p:nvPr/>
        </p:nvSpPr>
        <p:spPr>
          <a:xfrm>
            <a:off x="7401161" y="21779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电源板（</a:t>
            </a:r>
            <a:r>
              <a:rPr lang="en-US" altLang="zh-CN"/>
              <a:t>PM</a:t>
            </a:r>
            <a:r>
              <a:rPr lang="zh-CN" altLang="zh-CN"/>
              <a:t>）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5E11B7-B442-0C4A-8168-ADF203CA64E7}"/>
              </a:ext>
            </a:extLst>
          </p:cNvPr>
          <p:cNvSpPr txBox="1"/>
          <p:nvPr/>
        </p:nvSpPr>
        <p:spPr>
          <a:xfrm>
            <a:off x="7401161" y="2644992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外围单板（</a:t>
            </a:r>
            <a:r>
              <a:rPr lang="en-US" altLang="zh-CN"/>
              <a:t>BPL1</a:t>
            </a:r>
            <a:r>
              <a:rPr lang="zh-CN" altLang="zh-CN"/>
              <a:t>）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B47C7B-D8FA-DE43-80C3-451FE34A7E81}"/>
              </a:ext>
            </a:extLst>
          </p:cNvPr>
          <p:cNvSpPr txBox="1"/>
          <p:nvPr/>
        </p:nvSpPr>
        <p:spPr>
          <a:xfrm>
            <a:off x="7401161" y="311203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CC</a:t>
            </a:r>
            <a:r>
              <a:rPr lang="zh-CN" altLang="zh-CN"/>
              <a:t>板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B41838-AE65-2F40-8AD6-5EDA00426BA1}"/>
              </a:ext>
            </a:extLst>
          </p:cNvPr>
          <p:cNvSpPr txBox="1"/>
          <p:nvPr/>
        </p:nvSpPr>
        <p:spPr>
          <a:xfrm>
            <a:off x="7383085" y="357908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环境监测（</a:t>
            </a:r>
            <a:r>
              <a:rPr lang="en-US" altLang="zh-CN"/>
              <a:t>SA</a:t>
            </a:r>
            <a:r>
              <a:rPr lang="zh-CN" altLang="zh-CN"/>
              <a:t>）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ECD710-105F-5241-A203-37FB75D191B2}"/>
              </a:ext>
            </a:extLst>
          </p:cNvPr>
          <p:cNvSpPr txBox="1"/>
          <p:nvPr/>
        </p:nvSpPr>
        <p:spPr>
          <a:xfrm>
            <a:off x="7383085" y="4051441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散热风扇（</a:t>
            </a:r>
            <a:r>
              <a:rPr lang="en-US" altLang="zh-CN"/>
              <a:t>FAN</a:t>
            </a:r>
            <a:r>
              <a:rPr lang="zh-CN" altLang="zh-CN"/>
              <a:t>）</a:t>
            </a:r>
            <a:r>
              <a:rPr lang="zh-CN" altLang="zh-CN">
                <a:effectLst/>
              </a:rPr>
              <a:t> </a:t>
            </a: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79D793-580A-7648-B3E8-50D3B807270F}"/>
              </a:ext>
            </a:extLst>
          </p:cNvPr>
          <p:cNvSpPr txBox="1"/>
          <p:nvPr/>
        </p:nvSpPr>
        <p:spPr>
          <a:xfrm>
            <a:off x="6723122" y="5373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附属设备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02C66230-FFCD-DB4B-8E3D-7F3C32A1CFC8}"/>
              </a:ext>
            </a:extLst>
          </p:cNvPr>
          <p:cNvSpPr/>
          <p:nvPr/>
        </p:nvSpPr>
        <p:spPr>
          <a:xfrm>
            <a:off x="7819336" y="4978239"/>
            <a:ext cx="425302" cy="1281223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29569F-5C77-1444-B122-50B86C7775E3}"/>
              </a:ext>
            </a:extLst>
          </p:cNvPr>
          <p:cNvSpPr txBox="1"/>
          <p:nvPr/>
        </p:nvSpPr>
        <p:spPr>
          <a:xfrm>
            <a:off x="8324428" y="4793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光纤</a:t>
            </a:r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A1330F-DF10-8B45-8494-B8590081CAC3}"/>
              </a:ext>
            </a:extLst>
          </p:cNvPr>
          <p:cNvSpPr txBox="1"/>
          <p:nvPr/>
        </p:nvSpPr>
        <p:spPr>
          <a:xfrm>
            <a:off x="8324428" y="54341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射频线</a:t>
            </a:r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073175-E363-334A-983D-660767CC5070}"/>
              </a:ext>
            </a:extLst>
          </p:cNvPr>
          <p:cNvSpPr txBox="1"/>
          <p:nvPr/>
        </p:nvSpPr>
        <p:spPr>
          <a:xfrm>
            <a:off x="8324428" y="6074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天线</a:t>
            </a:r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7DDE78-EF55-604C-AB51-7E29647005B6}"/>
              </a:ext>
            </a:extLst>
          </p:cNvPr>
          <p:cNvSpPr/>
          <p:nvPr/>
        </p:nvSpPr>
        <p:spPr>
          <a:xfrm>
            <a:off x="1542973" y="4835115"/>
            <a:ext cx="3887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/>
              <a:t>覆盖范围较小的基站：</a:t>
            </a:r>
            <a:endParaRPr kumimoji="1" lang="en-US" altLang="zh-CN"/>
          </a:p>
          <a:p>
            <a:r>
              <a:rPr kumimoji="1" lang="zh-CN" altLang="en-US"/>
              <a:t>        选用一体式基站</a:t>
            </a:r>
            <a:endParaRPr kumimoji="1" lang="en-US" altLang="zh-CN"/>
          </a:p>
          <a:p>
            <a:r>
              <a:rPr kumimoji="1" lang="zh-CN" altLang="en-US"/>
              <a:t>        一般使用在天面空间相对较小或者对容量要求较低的地区，集电源、基带处理、传输于一体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E4377105-BDC1-D548-B23C-AD8970AE9AC4}"/>
              </a:ext>
            </a:extLst>
          </p:cNvPr>
          <p:cNvCxnSpPr/>
          <p:nvPr/>
        </p:nvCxnSpPr>
        <p:spPr>
          <a:xfrm>
            <a:off x="1356767" y="4539927"/>
            <a:ext cx="8961120" cy="0"/>
          </a:xfrm>
          <a:prstGeom prst="line">
            <a:avLst/>
          </a:prstGeom>
          <a:ln w="50800">
            <a:solidFill>
              <a:srgbClr val="ED7D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E5EE506D-E13B-3943-BE3E-9F9F8436987A}"/>
              </a:ext>
            </a:extLst>
          </p:cNvPr>
          <p:cNvCxnSpPr>
            <a:cxnSpLocks/>
          </p:cNvCxnSpPr>
          <p:nvPr/>
        </p:nvCxnSpPr>
        <p:spPr>
          <a:xfrm>
            <a:off x="5837327" y="4654227"/>
            <a:ext cx="0" cy="1884685"/>
          </a:xfrm>
          <a:prstGeom prst="line">
            <a:avLst/>
          </a:prstGeom>
          <a:ln w="50800">
            <a:solidFill>
              <a:srgbClr val="ED7D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D48417B-AA48-A24E-BEC6-E32E981937A5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F8B104-8213-CE43-BDE2-DA94CE2D6B80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1" name="图片 30" descr="图片包含 游戏机, 灯光&#10;&#10;描述已自动生成">
              <a:extLst>
                <a:ext uri="{FF2B5EF4-FFF2-40B4-BE49-F238E27FC236}">
                  <a16:creationId xmlns:a16="http://schemas.microsoft.com/office/drawing/2014/main" id="{6F951E49-767D-5646-A275-4AF1A0234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314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/>
      <p:bldP spid="10" grpId="0" animBg="1"/>
      <p:bldP spid="11" grpId="0"/>
      <p:bldP spid="14" grpId="0"/>
      <p:bldP spid="17" grpId="0" animBg="1"/>
      <p:bldP spid="15" grpId="0"/>
      <p:bldP spid="19" grpId="0"/>
      <p:bldP spid="20" grpId="0"/>
      <p:bldP spid="21" grpId="0"/>
      <p:bldP spid="22" grpId="0"/>
      <p:bldP spid="16" grpId="0"/>
      <p:bldP spid="24" grpId="0" animBg="1"/>
      <p:bldP spid="18" grpId="0"/>
      <p:bldP spid="26" grpId="0"/>
      <p:bldP spid="27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1" y="885280"/>
            <a:ext cx="6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项目实施方案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实施前准备（预算分析）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652D1B5-33C6-8842-B482-EDD4607EE937}"/>
              </a:ext>
            </a:extLst>
          </p:cNvPr>
          <p:cNvSpPr/>
          <p:nvPr/>
        </p:nvSpPr>
        <p:spPr>
          <a:xfrm>
            <a:off x="1670295" y="2151428"/>
            <a:ext cx="425302" cy="3095228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05A68D-D233-234D-B654-116C439E1DEA}"/>
              </a:ext>
            </a:extLst>
          </p:cNvPr>
          <p:cNvSpPr/>
          <p:nvPr/>
        </p:nvSpPr>
        <p:spPr>
          <a:xfrm>
            <a:off x="2095597" y="1966762"/>
            <a:ext cx="4120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设备成本：</a:t>
            </a:r>
            <a:r>
              <a:rPr lang="en-US" altLang="zh-CN"/>
              <a:t> 5</a:t>
            </a:r>
            <a:r>
              <a:rPr lang="zh-CN" altLang="en-US"/>
              <a:t>台基站</a:t>
            </a:r>
            <a:r>
              <a:rPr lang="en-US" altLang="zh-CN"/>
              <a:t>+</a:t>
            </a:r>
            <a:r>
              <a:rPr lang="zh-CN" altLang="en-US"/>
              <a:t>线缆，共计</a:t>
            </a:r>
            <a:r>
              <a:rPr lang="en-US" altLang="zh-CN"/>
              <a:t>300</a:t>
            </a:r>
            <a:r>
              <a:rPr lang="zh-CN" altLang="en-US"/>
              <a:t>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C76E81-5C93-7749-96DB-8556233072E5}"/>
              </a:ext>
            </a:extLst>
          </p:cNvPr>
          <p:cNvSpPr txBox="1"/>
          <p:nvPr/>
        </p:nvSpPr>
        <p:spPr>
          <a:xfrm>
            <a:off x="2095597" y="330255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成员薪资</a:t>
            </a:r>
            <a:r>
              <a:rPr kumimoji="1" lang="en-US" altLang="zh-CN"/>
              <a:t>/</a:t>
            </a:r>
            <a:r>
              <a:rPr kumimoji="1" lang="zh-CN" altLang="en-US"/>
              <a:t>月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A6A30939-0D50-4B47-B367-28241B5ABDEB}"/>
              </a:ext>
            </a:extLst>
          </p:cNvPr>
          <p:cNvSpPr/>
          <p:nvPr/>
        </p:nvSpPr>
        <p:spPr>
          <a:xfrm>
            <a:off x="3520987" y="2591173"/>
            <a:ext cx="407226" cy="1814106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1A2F55-D503-9542-BD69-71E0C306C49B}"/>
              </a:ext>
            </a:extLst>
          </p:cNvPr>
          <p:cNvSpPr txBox="1"/>
          <p:nvPr/>
        </p:nvSpPr>
        <p:spPr>
          <a:xfrm>
            <a:off x="3964365" y="2413488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项目经理（</a:t>
            </a:r>
            <a:r>
              <a:rPr lang="en-US" altLang="zh-CN"/>
              <a:t>2</a:t>
            </a:r>
            <a:r>
              <a:rPr lang="zh-CN" altLang="en-US"/>
              <a:t>人）：</a:t>
            </a:r>
            <a:r>
              <a:rPr lang="en-US" altLang="zh-CN"/>
              <a:t>40,000RMB/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5E11B7-B442-0C4A-8168-ADF203CA64E7}"/>
              </a:ext>
            </a:extLst>
          </p:cNvPr>
          <p:cNvSpPr txBox="1"/>
          <p:nvPr/>
        </p:nvSpPr>
        <p:spPr>
          <a:xfrm>
            <a:off x="3964365" y="2880532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售前技术支持（</a:t>
            </a:r>
            <a:r>
              <a:rPr lang="en-US" altLang="zh-CN"/>
              <a:t>1</a:t>
            </a:r>
            <a:r>
              <a:rPr lang="zh-CN" altLang="en-US"/>
              <a:t>人） ：</a:t>
            </a:r>
            <a:r>
              <a:rPr lang="en-US" altLang="zh-CN"/>
              <a:t>50,000RMB/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B47C7B-D8FA-DE43-80C3-451FE34A7E81}"/>
              </a:ext>
            </a:extLst>
          </p:cNvPr>
          <p:cNvSpPr txBox="1"/>
          <p:nvPr/>
        </p:nvSpPr>
        <p:spPr>
          <a:xfrm>
            <a:off x="3964365" y="3347576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项目实施工程师（</a:t>
            </a:r>
            <a:r>
              <a:rPr lang="en-US" altLang="zh-CN"/>
              <a:t>1</a:t>
            </a:r>
            <a:r>
              <a:rPr lang="zh-CN" altLang="en-US"/>
              <a:t>人） ：</a:t>
            </a:r>
            <a:r>
              <a:rPr lang="en-US" altLang="zh-CN"/>
              <a:t>50,000RMB/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B41838-AE65-2F40-8AD6-5EDA00426BA1}"/>
              </a:ext>
            </a:extLst>
          </p:cNvPr>
          <p:cNvSpPr txBox="1"/>
          <p:nvPr/>
        </p:nvSpPr>
        <p:spPr>
          <a:xfrm>
            <a:off x="3946289" y="3814620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售后技术支持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人） ：</a:t>
            </a:r>
            <a:r>
              <a:rPr lang="en-US" altLang="zh-CN"/>
              <a:t>50,000RMB/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ECD710-105F-5241-A203-37FB75D191B2}"/>
              </a:ext>
            </a:extLst>
          </p:cNvPr>
          <p:cNvSpPr txBox="1"/>
          <p:nvPr/>
        </p:nvSpPr>
        <p:spPr>
          <a:xfrm>
            <a:off x="3946289" y="4286981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技术总监（</a:t>
            </a:r>
            <a:r>
              <a:rPr lang="en-US" altLang="zh-CN"/>
              <a:t>1</a:t>
            </a:r>
            <a:r>
              <a:rPr lang="zh-CN" altLang="en-US"/>
              <a:t>人） ：</a:t>
            </a:r>
            <a:r>
              <a:rPr lang="en-US" altLang="zh-CN"/>
              <a:t>50,000RMB/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302DC4-B03C-7947-BCA1-EBF5BD751626}"/>
              </a:ext>
            </a:extLst>
          </p:cNvPr>
          <p:cNvSpPr/>
          <p:nvPr/>
        </p:nvSpPr>
        <p:spPr>
          <a:xfrm>
            <a:off x="2095597" y="50717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其他花费</a:t>
            </a:r>
            <a:endParaRPr lang="zh-CN" altLang="en-US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B18231A6-24A8-A249-9280-5B401DA30A2F}"/>
              </a:ext>
            </a:extLst>
          </p:cNvPr>
          <p:cNvSpPr/>
          <p:nvPr/>
        </p:nvSpPr>
        <p:spPr>
          <a:xfrm>
            <a:off x="3113761" y="4962059"/>
            <a:ext cx="407226" cy="671965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11231-70AB-7840-8293-71F167488C2A}"/>
              </a:ext>
            </a:extLst>
          </p:cNvPr>
          <p:cNvSpPr txBox="1"/>
          <p:nvPr/>
        </p:nvSpPr>
        <p:spPr>
          <a:xfrm>
            <a:off x="3526810" y="4877324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施工工人（</a:t>
            </a:r>
            <a:r>
              <a:rPr lang="en-US" altLang="zh-CN"/>
              <a:t>15</a:t>
            </a:r>
            <a:r>
              <a:rPr lang="zh-CN" altLang="en-US"/>
              <a:t>人） ：</a:t>
            </a:r>
            <a:r>
              <a:rPr lang="en-US" altLang="zh-CN"/>
              <a:t>6,000RMB/</a:t>
            </a:r>
            <a:r>
              <a:rPr lang="zh-CN" altLang="en-US"/>
              <a:t>人</a:t>
            </a:r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5880D57-F9AD-4747-BA26-A5152F2FCD8C}"/>
              </a:ext>
            </a:extLst>
          </p:cNvPr>
          <p:cNvSpPr txBox="1"/>
          <p:nvPr/>
        </p:nvSpPr>
        <p:spPr>
          <a:xfrm>
            <a:off x="3526810" y="5354118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后勤、交通等费用：约</a:t>
            </a:r>
            <a:r>
              <a:rPr lang="en-US" altLang="zh-CN"/>
              <a:t>60,000RMB</a:t>
            </a:r>
            <a:endParaRPr kumimoji="1" lang="zh-CN" altLang="en-US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924C953A-009E-CC46-ABFA-C2A2C47B903E}"/>
              </a:ext>
            </a:extLst>
          </p:cNvPr>
          <p:cNvSpPr/>
          <p:nvPr/>
        </p:nvSpPr>
        <p:spPr>
          <a:xfrm flipH="1">
            <a:off x="8260785" y="2169294"/>
            <a:ext cx="547424" cy="3095228"/>
          </a:xfrm>
          <a:prstGeom prst="leftBrace">
            <a:avLst>
              <a:gd name="adj1" fmla="val 8333"/>
              <a:gd name="adj2" fmla="val 50374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4F5CB6-1315-6F49-8049-BF6778203E89}"/>
              </a:ext>
            </a:extLst>
          </p:cNvPr>
          <p:cNvSpPr txBox="1"/>
          <p:nvPr/>
        </p:nvSpPr>
        <p:spPr>
          <a:xfrm>
            <a:off x="8908971" y="3566967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/>
              <a:t>总计约</a:t>
            </a:r>
            <a:r>
              <a:rPr kumimoji="1" lang="en-US" altLang="zh-CN" b="1"/>
              <a:t>4,000,000RMB </a:t>
            </a:r>
            <a:endParaRPr kumimoji="1" lang="zh-CN" altLang="en-US" b="1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B84D0F-7DC1-D341-AF92-E7672261E804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D3C3C82-B4E9-2442-A74C-572D0F94E76A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6" name="图片 25" descr="图片包含 游戏机, 灯光&#10;&#10;描述已自动生成">
              <a:extLst>
                <a:ext uri="{FF2B5EF4-FFF2-40B4-BE49-F238E27FC236}">
                  <a16:creationId xmlns:a16="http://schemas.microsoft.com/office/drawing/2014/main" id="{D179F21E-C65F-3D4C-8473-5CBCD283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7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7" grpId="0" animBg="1"/>
      <p:bldP spid="15" grpId="0"/>
      <p:bldP spid="19" grpId="0"/>
      <p:bldP spid="20" grpId="0"/>
      <p:bldP spid="21" grpId="0"/>
      <p:bldP spid="22" grpId="0"/>
      <p:bldP spid="28" grpId="0"/>
      <p:bldP spid="29" grpId="0" animBg="1"/>
      <p:bldP spid="31" grpId="0"/>
      <p:bldP spid="33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1" y="885280"/>
            <a:ext cx="6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项目实施方案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实施前准备（</a:t>
            </a:r>
            <a:r>
              <a:rPr lang="zh-CN" altLang="zh-CN" b="1"/>
              <a:t>软件准备</a:t>
            </a:r>
            <a:r>
              <a:rPr lang="zh-CN" altLang="zh-CN" sz="2000">
                <a:effectLst/>
              </a:rPr>
              <a:t> 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A9A4E7-29E8-944A-BD6A-1AAF99E61B73}"/>
              </a:ext>
            </a:extLst>
          </p:cNvPr>
          <p:cNvSpPr txBox="1">
            <a:spLocks/>
          </p:cNvSpPr>
          <p:nvPr/>
        </p:nvSpPr>
        <p:spPr>
          <a:xfrm>
            <a:off x="8605715" y="2277843"/>
            <a:ext cx="2806699" cy="15795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采用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Oracle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数据库，原因如下：在安全性方面获得最高认证级别的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ISO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标准认证；性能方面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Oracle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保持有开放平台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TPC-D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和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TPC-C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的世界纪录；兼容性方面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Oracle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支持多种标准的网络客户连接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0F5CC0D-5785-D141-9AF1-466B1931AE88}"/>
              </a:ext>
            </a:extLst>
          </p:cNvPr>
          <p:cNvSpPr txBox="1">
            <a:spLocks/>
          </p:cNvSpPr>
          <p:nvPr/>
        </p:nvSpPr>
        <p:spPr>
          <a:xfrm>
            <a:off x="929227" y="2260416"/>
            <a:ext cx="2622227" cy="7590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学生个人电脑采用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Windows10</a:t>
            </a:r>
            <a:r>
              <a:rPr lang="zh-CN" altLang="en-US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和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macOS</a:t>
            </a:r>
            <a:r>
              <a:rPr lang="zh-CN" altLang="en-US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 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Catalina</a:t>
            </a:r>
            <a:r>
              <a:rPr lang="zh-CN" altLang="en-US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两种系统</a:t>
            </a:r>
            <a:endParaRPr lang="zh-CN" altLang="zh-CN" sz="1333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+mj-cs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46257CD-A9EB-914D-B1A4-F297741A0BC8}"/>
              </a:ext>
            </a:extLst>
          </p:cNvPr>
          <p:cNvSpPr txBox="1">
            <a:spLocks/>
          </p:cNvSpPr>
          <p:nvPr/>
        </p:nvSpPr>
        <p:spPr>
          <a:xfrm>
            <a:off x="8636000" y="4491346"/>
            <a:ext cx="2806699" cy="5539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网管客户端</a:t>
            </a:r>
            <a:endParaRPr lang="en-US" altLang="zh-CN" sz="2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https://www.zx-ce.cn/cloudit/</a:t>
            </a:r>
            <a:endParaRPr lang="en-US" altLang="zh-CN" sz="1333" dirty="0">
              <a:solidFill>
                <a:schemeClr val="tx1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+mj-cs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04CAFCF-9423-7D47-983F-8B867860635B}"/>
              </a:ext>
            </a:extLst>
          </p:cNvPr>
          <p:cNvSpPr txBox="1">
            <a:spLocks/>
          </p:cNvSpPr>
          <p:nvPr/>
        </p:nvSpPr>
        <p:spPr>
          <a:xfrm>
            <a:off x="924929" y="4491347"/>
            <a:ext cx="2758984" cy="7590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网管软件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采用中兴协力提供的网络课程实验室（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4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和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8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）的</a:t>
            </a:r>
            <a:r>
              <a:rPr lang="en-US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OMMB.sh</a:t>
            </a:r>
            <a:r>
              <a:rPr lang="zh-CN" altLang="zh-CN" sz="1333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rPr>
              <a:t>进行相关配置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2F9CA9-90CD-5642-93BF-CD0A0CF26FB4}"/>
              </a:ext>
            </a:extLst>
          </p:cNvPr>
          <p:cNvGrpSpPr/>
          <p:nvPr/>
        </p:nvGrpSpPr>
        <p:grpSpPr>
          <a:xfrm>
            <a:off x="3850724" y="1674566"/>
            <a:ext cx="2622227" cy="2213084"/>
            <a:chOff x="3894540" y="1782609"/>
            <a:chExt cx="2622227" cy="2213084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FDD9710-C55C-5543-9353-FADF771B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0" y="1782609"/>
              <a:ext cx="2622227" cy="221308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9A2ED9-F480-D049-92BC-2E97DD7C07AD}"/>
                </a:ext>
              </a:extLst>
            </p:cNvPr>
            <p:cNvSpPr/>
            <p:nvPr/>
          </p:nvSpPr>
          <p:spPr>
            <a:xfrm>
              <a:off x="4775201" y="2641970"/>
              <a:ext cx="672495" cy="6724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D8C446C-78AD-BB47-9B32-D30F83D3FF4F}"/>
              </a:ext>
            </a:extLst>
          </p:cNvPr>
          <p:cNvGrpSpPr/>
          <p:nvPr/>
        </p:nvGrpSpPr>
        <p:grpSpPr>
          <a:xfrm>
            <a:off x="3850725" y="3438989"/>
            <a:ext cx="2192164" cy="2633849"/>
            <a:chOff x="3894541" y="3547032"/>
            <a:chExt cx="2192164" cy="263384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A2A9B1AF-4D60-0148-86B8-E28FD9672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1" y="3547032"/>
              <a:ext cx="2192164" cy="2633849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Oval 30">
              <a:extLst>
                <a:ext uri="{FF2B5EF4-FFF2-40B4-BE49-F238E27FC236}">
                  <a16:creationId xmlns:a16="http://schemas.microsoft.com/office/drawing/2014/main" id="{A9EA6946-2203-9247-83F3-78039931877D}"/>
                </a:ext>
              </a:extLst>
            </p:cNvPr>
            <p:cNvSpPr/>
            <p:nvPr/>
          </p:nvSpPr>
          <p:spPr>
            <a:xfrm flipH="1">
              <a:off x="4673601" y="4576786"/>
              <a:ext cx="672495" cy="6724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2838481-1130-6F4D-966E-AC4551BC7DCB}"/>
              </a:ext>
            </a:extLst>
          </p:cNvPr>
          <p:cNvGrpSpPr/>
          <p:nvPr/>
        </p:nvGrpSpPr>
        <p:grpSpPr>
          <a:xfrm>
            <a:off x="5605849" y="3887649"/>
            <a:ext cx="2647799" cy="2192163"/>
            <a:chOff x="5649665" y="3995692"/>
            <a:chExt cx="2647799" cy="2192163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5C96AB1-17FF-A542-B35A-3835C204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665" y="3995692"/>
              <a:ext cx="2647799" cy="2192163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Oval 32">
              <a:extLst>
                <a:ext uri="{FF2B5EF4-FFF2-40B4-BE49-F238E27FC236}">
                  <a16:creationId xmlns:a16="http://schemas.microsoft.com/office/drawing/2014/main" id="{C3A4B8E8-4279-2F4C-8929-A4024827F398}"/>
                </a:ext>
              </a:extLst>
            </p:cNvPr>
            <p:cNvSpPr/>
            <p:nvPr/>
          </p:nvSpPr>
          <p:spPr>
            <a:xfrm>
              <a:off x="6679097" y="4678386"/>
              <a:ext cx="672495" cy="6724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F749FD0-0D0D-7E48-8F1B-60DD67021DB2}"/>
              </a:ext>
            </a:extLst>
          </p:cNvPr>
          <p:cNvGrpSpPr/>
          <p:nvPr/>
        </p:nvGrpSpPr>
        <p:grpSpPr>
          <a:xfrm>
            <a:off x="6042885" y="1667591"/>
            <a:ext cx="2203787" cy="2633849"/>
            <a:chOff x="6086701" y="1775634"/>
            <a:chExt cx="2203787" cy="2633849"/>
          </a:xfrm>
        </p:grpSpPr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97618E77-4F93-CC48-A3AE-3B61EDD5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01" y="1775634"/>
              <a:ext cx="2203787" cy="2633849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Oval 31">
              <a:extLst>
                <a:ext uri="{FF2B5EF4-FFF2-40B4-BE49-F238E27FC236}">
                  <a16:creationId xmlns:a16="http://schemas.microsoft.com/office/drawing/2014/main" id="{34A36B64-9628-BE40-95F4-59D3CA67F131}"/>
                </a:ext>
              </a:extLst>
            </p:cNvPr>
            <p:cNvSpPr/>
            <p:nvPr/>
          </p:nvSpPr>
          <p:spPr>
            <a:xfrm>
              <a:off x="6816037" y="2747986"/>
              <a:ext cx="672495" cy="6724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7496F1D-275E-3445-91C4-6A64BDC7C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09" y="3701212"/>
            <a:ext cx="1397000" cy="3429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DE0FFF-8061-2844-AF0C-CC27BC78B5F3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89F55B9-DDA0-FB4D-A6B9-16C538141B17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5" name="图片 34" descr="图片包含 游戏机, 灯光&#10;&#10;描述已自动生成">
              <a:extLst>
                <a:ext uri="{FF2B5EF4-FFF2-40B4-BE49-F238E27FC236}">
                  <a16:creationId xmlns:a16="http://schemas.microsoft.com/office/drawing/2014/main" id="{3B2AF1C2-EA19-AA4C-ABAD-9ADE18C0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1" y="885280"/>
            <a:ext cx="6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项目实施方案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项目实施</a:t>
            </a:r>
            <a:endParaRPr kumimoji="1" lang="zh-CN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93DC4A30-A16C-F845-BD80-0EFF101FA301}"/>
              </a:ext>
            </a:extLst>
          </p:cNvPr>
          <p:cNvSpPr/>
          <p:nvPr/>
        </p:nvSpPr>
        <p:spPr>
          <a:xfrm>
            <a:off x="453490" y="2162556"/>
            <a:ext cx="657827" cy="6389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6670918-95C1-634B-8B6E-30A2036B870B}"/>
              </a:ext>
            </a:extLst>
          </p:cNvPr>
          <p:cNvSpPr/>
          <p:nvPr/>
        </p:nvSpPr>
        <p:spPr>
          <a:xfrm>
            <a:off x="445221" y="3942147"/>
            <a:ext cx="657827" cy="638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5" name="TextBox 43">
            <a:extLst>
              <a:ext uri="{FF2B5EF4-FFF2-40B4-BE49-F238E27FC236}">
                <a16:creationId xmlns:a16="http://schemas.microsoft.com/office/drawing/2014/main" id="{8BB02E28-8251-BD49-B5A6-446CB021494A}"/>
              </a:ext>
            </a:extLst>
          </p:cNvPr>
          <p:cNvSpPr txBox="1"/>
          <p:nvPr/>
        </p:nvSpPr>
        <p:spPr>
          <a:xfrm>
            <a:off x="1158636" y="2092204"/>
            <a:ext cx="47850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BF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  <a:endParaRPr lang="en-US" altLang="zh-CN" sz="2000" b="1" dirty="0">
              <a:solidFill>
                <a:srgbClr val="FFBF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/>
              <a:t>在腾讯会议平台进行项目启动会，成立项目组，进行项目分工，制定项目实施进度表</a:t>
            </a:r>
            <a:endParaRPr lang="en-US" sz="1200" b="1" dirty="0">
              <a:latin typeface="微软雅黑" panose="020B0503020204020204" pitchFamily="34" charset="-122"/>
            </a:endParaRPr>
          </a:p>
        </p:txBody>
      </p:sp>
      <p:sp>
        <p:nvSpPr>
          <p:cNvPr id="40" name="Rounded Rectangle 25">
            <a:extLst>
              <a:ext uri="{FF2B5EF4-FFF2-40B4-BE49-F238E27FC236}">
                <a16:creationId xmlns:a16="http://schemas.microsoft.com/office/drawing/2014/main" id="{7089D636-604C-A044-9AD5-88FFF55F886C}"/>
              </a:ext>
            </a:extLst>
          </p:cNvPr>
          <p:cNvSpPr/>
          <p:nvPr/>
        </p:nvSpPr>
        <p:spPr>
          <a:xfrm>
            <a:off x="443725" y="3052352"/>
            <a:ext cx="657827" cy="638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4" name="TextBox 57">
            <a:extLst>
              <a:ext uri="{FF2B5EF4-FFF2-40B4-BE49-F238E27FC236}">
                <a16:creationId xmlns:a16="http://schemas.microsoft.com/office/drawing/2014/main" id="{56811DF4-0338-604D-9835-6A9A9205B820}"/>
              </a:ext>
            </a:extLst>
          </p:cNvPr>
          <p:cNvSpPr txBox="1"/>
          <p:nvPr/>
        </p:nvSpPr>
        <p:spPr>
          <a:xfrm>
            <a:off x="1158636" y="2981999"/>
            <a:ext cx="47850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现场调研与查阅资料</a:t>
            </a:r>
            <a:endParaRPr lang="en-US" altLang="zh-CN" sz="2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/>
              <a:t>根据调查结果</a:t>
            </a:r>
            <a:r>
              <a:rPr lang="zh-CN" altLang="zh-CN" sz="1600"/>
              <a:t>进行需求分析，明确校内教职工对服务的需求，避免资源浪费</a:t>
            </a:r>
            <a:endParaRPr lang="en-US" altLang="zh-CN" sz="1200" b="1" dirty="0">
              <a:solidFill>
                <a:schemeClr val="accent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8" name="Rounded Rectangle 35">
            <a:extLst>
              <a:ext uri="{FF2B5EF4-FFF2-40B4-BE49-F238E27FC236}">
                <a16:creationId xmlns:a16="http://schemas.microsoft.com/office/drawing/2014/main" id="{27A63096-1732-744A-AC8D-B6028C7635B9}"/>
              </a:ext>
            </a:extLst>
          </p:cNvPr>
          <p:cNvSpPr/>
          <p:nvPr/>
        </p:nvSpPr>
        <p:spPr>
          <a:xfrm>
            <a:off x="443725" y="4831943"/>
            <a:ext cx="657827" cy="6389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AD6E46F9-528A-9F45-BD99-61AAA176B09D}"/>
              </a:ext>
            </a:extLst>
          </p:cNvPr>
          <p:cNvSpPr txBox="1"/>
          <p:nvPr/>
        </p:nvSpPr>
        <p:spPr>
          <a:xfrm>
            <a:off x="1158636" y="3871793"/>
            <a:ext cx="47850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划分小区与基站选址</a:t>
            </a:r>
            <a:endParaRPr lang="en-US" altLang="zh-CN" sz="2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/>
              <a:t>基站选址应充分考虑实际需求情况，并应前往现场进行实地勘探，确认是否符合基站安装的条件</a:t>
            </a:r>
            <a:endParaRPr lang="en-US" altLang="zh-CN" sz="120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DC22F23A-50D9-0F47-B80E-FC14EC53D72A}"/>
              </a:ext>
            </a:extLst>
          </p:cNvPr>
          <p:cNvSpPr txBox="1"/>
          <p:nvPr/>
        </p:nvSpPr>
        <p:spPr>
          <a:xfrm>
            <a:off x="1158634" y="4831943"/>
            <a:ext cx="47850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硬件搭建与网络配置</a:t>
            </a:r>
            <a:endParaRPr lang="en-US" altLang="zh-CN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/>
              <a:t>硬件搭建过程应符合相应标准</a:t>
            </a:r>
            <a:r>
              <a:rPr lang="zh-CN" altLang="en-US" sz="1600"/>
              <a:t>，在质量总监监督下进行</a:t>
            </a:r>
            <a:endParaRPr lang="en-US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A5589F28-A73E-1341-802A-1F7D1B3A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319" y="4986709"/>
            <a:ext cx="450638" cy="36212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0EEB1FC-094A-A142-8439-4346CBF6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607" y="4001997"/>
            <a:ext cx="441098" cy="44109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AA75465F-1EFA-3246-A14E-7D8C373B3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78" y="3123935"/>
            <a:ext cx="375635" cy="56826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CABB867-D34C-784F-963D-90D44A447E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79" y="2254519"/>
            <a:ext cx="380194" cy="427718"/>
          </a:xfrm>
          <a:prstGeom prst="rect">
            <a:avLst/>
          </a:prstGeom>
        </p:spPr>
      </p:pic>
      <p:sp>
        <p:nvSpPr>
          <p:cNvPr id="56" name="Rounded Rectangle 28">
            <a:extLst>
              <a:ext uri="{FF2B5EF4-FFF2-40B4-BE49-F238E27FC236}">
                <a16:creationId xmlns:a16="http://schemas.microsoft.com/office/drawing/2014/main" id="{CE00ACC9-07F5-5B47-9A96-53C488730379}"/>
              </a:ext>
            </a:extLst>
          </p:cNvPr>
          <p:cNvSpPr/>
          <p:nvPr/>
        </p:nvSpPr>
        <p:spPr>
          <a:xfrm>
            <a:off x="6210717" y="2155459"/>
            <a:ext cx="657827" cy="63899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8" name="TextBox 43">
            <a:extLst>
              <a:ext uri="{FF2B5EF4-FFF2-40B4-BE49-F238E27FC236}">
                <a16:creationId xmlns:a16="http://schemas.microsoft.com/office/drawing/2014/main" id="{3BBB0970-87FF-5049-8A19-333F3A8C3DD9}"/>
              </a:ext>
            </a:extLst>
          </p:cNvPr>
          <p:cNvSpPr txBox="1"/>
          <p:nvPr/>
        </p:nvSpPr>
        <p:spPr>
          <a:xfrm>
            <a:off x="6915863" y="2085107"/>
            <a:ext cx="514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9D2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测试及试运行</a:t>
            </a:r>
            <a:endParaRPr lang="en-US" altLang="zh-CN" sz="2000" b="1" dirty="0">
              <a:solidFill>
                <a:srgbClr val="A9D2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/>
              <a:t>测试运行应尽可能模拟出所有可能出现的工作状态，从而对可能出现的问题进行预先排查，如果发现问题应及时探讨提出解决方案，若暂时无法解决也应进行记录，以便后续的改良改进。</a:t>
            </a:r>
            <a:endParaRPr lang="en-US" sz="1100" b="1" dirty="0">
              <a:latin typeface="微软雅黑" panose="020B0503020204020204" pitchFamily="34" charset="-122"/>
            </a:endParaRPr>
          </a:p>
        </p:txBody>
      </p:sp>
      <p:sp>
        <p:nvSpPr>
          <p:cNvPr id="59" name="Rounded Rectangle 25">
            <a:extLst>
              <a:ext uri="{FF2B5EF4-FFF2-40B4-BE49-F238E27FC236}">
                <a16:creationId xmlns:a16="http://schemas.microsoft.com/office/drawing/2014/main" id="{EA8A08FA-4CA3-704A-80A6-367C3028B625}"/>
              </a:ext>
            </a:extLst>
          </p:cNvPr>
          <p:cNvSpPr/>
          <p:nvPr/>
        </p:nvSpPr>
        <p:spPr>
          <a:xfrm>
            <a:off x="6248337" y="3942146"/>
            <a:ext cx="657827" cy="638993"/>
          </a:xfrm>
          <a:prstGeom prst="roundRect">
            <a:avLst/>
          </a:prstGeom>
          <a:solidFill>
            <a:srgbClr val="447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0" name="TextBox 57">
            <a:extLst>
              <a:ext uri="{FF2B5EF4-FFF2-40B4-BE49-F238E27FC236}">
                <a16:creationId xmlns:a16="http://schemas.microsoft.com/office/drawing/2014/main" id="{28DB7D24-787B-A54C-9D94-FA845FE3D328}"/>
              </a:ext>
            </a:extLst>
          </p:cNvPr>
          <p:cNvSpPr txBox="1"/>
          <p:nvPr/>
        </p:nvSpPr>
        <p:spPr>
          <a:xfrm>
            <a:off x="6963248" y="3871793"/>
            <a:ext cx="47850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售后分析</a:t>
            </a:r>
            <a:endParaRPr lang="en-US" altLang="zh-CN" sz="2000" b="1" dirty="0">
              <a:solidFill>
                <a:srgbClr val="44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/>
              <a:t>对实际交付后使用中出现的问题进行分析解决，并提出改进方案，重视用户的建议，尽量满足用户需求</a:t>
            </a:r>
            <a:endParaRPr lang="en-US" altLang="zh-CN" sz="1100" b="1" dirty="0">
              <a:solidFill>
                <a:schemeClr val="accent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B9069FC0-92B2-164B-A873-F6297638C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2690" y="4013729"/>
            <a:ext cx="375635" cy="56826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4DE491B-6AA9-174E-9BFE-995C24554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958" y="2238207"/>
            <a:ext cx="441098" cy="44109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01AD06B-0E03-E84B-B715-2AA90B1EBB51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8D21218-2D22-0D45-94F1-87651F76456E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0" name="图片 29" descr="图片包含 游戏机, 灯光&#10;&#10;描述已自动生成">
              <a:extLst>
                <a:ext uri="{FF2B5EF4-FFF2-40B4-BE49-F238E27FC236}">
                  <a16:creationId xmlns:a16="http://schemas.microsoft.com/office/drawing/2014/main" id="{A4B3A061-3689-B947-A3C9-8DD0B38B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8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5" grpId="0"/>
      <p:bldP spid="40" grpId="0" animBg="1"/>
      <p:bldP spid="44" grpId="0"/>
      <p:bldP spid="48" grpId="0" animBg="1"/>
      <p:bldP spid="50" grpId="0"/>
      <p:bldP spid="51" grpId="0"/>
      <p:bldP spid="56" grpId="0" animBg="1"/>
      <p:bldP spid="58" grpId="0"/>
      <p:bldP spid="59" grpId="0" animBg="1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3F77404E-B1D0-3547-BAA0-8CDA99A74C2E}"/>
              </a:ext>
            </a:extLst>
          </p:cNvPr>
          <p:cNvGrpSpPr/>
          <p:nvPr/>
        </p:nvGrpSpPr>
        <p:grpSpPr>
          <a:xfrm>
            <a:off x="3822015" y="1667591"/>
            <a:ext cx="4547969" cy="4916905"/>
            <a:chOff x="3822015" y="1667591"/>
            <a:chExt cx="4547969" cy="491690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E2DEC5-F2B1-9644-A6AC-0A3A465B671E}"/>
                </a:ext>
              </a:extLst>
            </p:cNvPr>
            <p:cNvGrpSpPr/>
            <p:nvPr/>
          </p:nvGrpSpPr>
          <p:grpSpPr>
            <a:xfrm>
              <a:off x="3822015" y="1667591"/>
              <a:ext cx="4547969" cy="4916905"/>
              <a:chOff x="3822015" y="1667591"/>
              <a:chExt cx="4547969" cy="491690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EC425AC-B1EC-1E44-967D-431FC7BD6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015" y="1667591"/>
                <a:ext cx="4547969" cy="4916905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6E98636-C109-3442-8AE2-C8305442A89D}"/>
                  </a:ext>
                </a:extLst>
              </p:cNvPr>
              <p:cNvSpPr/>
              <p:nvPr/>
            </p:nvSpPr>
            <p:spPr>
              <a:xfrm>
                <a:off x="4698124" y="2166029"/>
                <a:ext cx="231228" cy="167268"/>
              </a:xfrm>
              <a:prstGeom prst="rect">
                <a:avLst/>
              </a:prstGeom>
              <a:solidFill>
                <a:srgbClr val="DEF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8420B66-6D51-8D44-9260-1F41C342848B}"/>
                </a:ext>
              </a:extLst>
            </p:cNvPr>
            <p:cNvSpPr txBox="1"/>
            <p:nvPr/>
          </p:nvSpPr>
          <p:spPr>
            <a:xfrm>
              <a:off x="4616695" y="2134748"/>
              <a:ext cx="47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b="1">
                  <a:solidFill>
                    <a:srgbClr val="0432BC"/>
                  </a:solidFill>
                </a:rPr>
                <a:t>36m</a:t>
              </a:r>
              <a:endParaRPr kumimoji="1" lang="zh-CN" altLang="en-US" sz="1100" b="1">
                <a:solidFill>
                  <a:srgbClr val="0432BC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D9FBA-F9EC-C941-A4AE-616978510A49}"/>
              </a:ext>
            </a:extLst>
          </p:cNvPr>
          <p:cNvSpPr txBox="1"/>
          <p:nvPr/>
        </p:nvSpPr>
        <p:spPr>
          <a:xfrm>
            <a:off x="168481" y="885280"/>
            <a:ext cx="6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项目实施方案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----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项目实施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b="1" u="sng">
                <a:latin typeface="SimHei" panose="02010609060101010101" pitchFamily="49" charset="-122"/>
                <a:ea typeface="SimHei" panose="02010609060101010101" pitchFamily="49" charset="-122"/>
              </a:rPr>
              <a:t>基站选址</a:t>
            </a:r>
            <a:endParaRPr kumimoji="1" lang="zh-CN" altLang="en-US" sz="3600" b="1" u="sng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07C2CBD-51F7-D14E-B5FB-1DD70783AEBA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140211" y="3891104"/>
            <a:ext cx="1011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A208104-219B-C745-A6BE-C6238804EAF5}"/>
              </a:ext>
            </a:extLst>
          </p:cNvPr>
          <p:cNvSpPr txBox="1"/>
          <p:nvPr/>
        </p:nvSpPr>
        <p:spPr>
          <a:xfrm>
            <a:off x="514926" y="3106274"/>
            <a:ext cx="2625285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/>
              <a:t>        主要服务学生公寓集中区域，采用分布式基站，覆盖西北部宿舍区域。基站分布于学五公寓楼顶，楼顶高度约，为学生公寓区的最高建筑。</a:t>
            </a: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527E9F4F-60FA-B44A-9FC5-D99480EEC97C}"/>
              </a:ext>
            </a:extLst>
          </p:cNvPr>
          <p:cNvCxnSpPr>
            <a:cxnSpLocks/>
          </p:cNvCxnSpPr>
          <p:nvPr/>
        </p:nvCxnSpPr>
        <p:spPr>
          <a:xfrm flipH="1">
            <a:off x="3307890" y="5162412"/>
            <a:ext cx="1028251" cy="596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1F2B31A-A098-AF4F-A0C8-B6042225C385}"/>
              </a:ext>
            </a:extLst>
          </p:cNvPr>
          <p:cNvCxnSpPr>
            <a:cxnSpLocks/>
          </p:cNvCxnSpPr>
          <p:nvPr/>
        </p:nvCxnSpPr>
        <p:spPr>
          <a:xfrm flipH="1">
            <a:off x="7926246" y="2590920"/>
            <a:ext cx="558187" cy="607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B53CBC0D-C053-4240-831E-BA19BE1C6F28}"/>
              </a:ext>
            </a:extLst>
          </p:cNvPr>
          <p:cNvCxnSpPr>
            <a:cxnSpLocks/>
          </p:cNvCxnSpPr>
          <p:nvPr/>
        </p:nvCxnSpPr>
        <p:spPr>
          <a:xfrm flipH="1">
            <a:off x="8484433" y="2590920"/>
            <a:ext cx="2570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7F21037-68C0-3945-B882-4E5AD359800C}"/>
              </a:ext>
            </a:extLst>
          </p:cNvPr>
          <p:cNvSpPr txBox="1"/>
          <p:nvPr/>
        </p:nvSpPr>
        <p:spPr>
          <a:xfrm>
            <a:off x="8741498" y="1913811"/>
            <a:ext cx="3414343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   包含科研大楼、学六公寓、经管楼、图书馆四座使用服务集中的建筑。将分布式基站放置于综合服务楼楼顶，在主要服务建筑的中心位置。</a:t>
            </a:r>
            <a:endParaRPr kumimoji="1" lang="zh-CN" altLang="en-US" sz="1600"/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EB078AB6-555D-D34D-A26D-EA40FA9EA3FD}"/>
              </a:ext>
            </a:extLst>
          </p:cNvPr>
          <p:cNvCxnSpPr>
            <a:cxnSpLocks/>
          </p:cNvCxnSpPr>
          <p:nvPr/>
        </p:nvCxnSpPr>
        <p:spPr>
          <a:xfrm flipH="1">
            <a:off x="7855862" y="5973849"/>
            <a:ext cx="7571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A9D6ED52-AC6D-3747-BB66-AE5E74A331EC}"/>
              </a:ext>
            </a:extLst>
          </p:cNvPr>
          <p:cNvSpPr txBox="1"/>
          <p:nvPr/>
        </p:nvSpPr>
        <p:spPr>
          <a:xfrm>
            <a:off x="8741498" y="5559740"/>
            <a:ext cx="3414343" cy="1200329"/>
          </a:xfrm>
          <a:prstGeom prst="rect">
            <a:avLst/>
          </a:prstGeom>
          <a:solidFill>
            <a:schemeClr val="bg2">
              <a:lumMod val="9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   覆盖校园东南部，分布式基站位于主楼楼顶，为该区域最高建筑。主要服务对象为教学楼</a:t>
            </a:r>
            <a:r>
              <a:rPr kumimoji="1" lang="en-US" altLang="zh-CN"/>
              <a:t>1</a:t>
            </a:r>
            <a:r>
              <a:rPr kumimoji="1" lang="zh-CN" altLang="en-US"/>
              <a:t>、</a:t>
            </a:r>
            <a:r>
              <a:rPr kumimoji="1" lang="en-US" altLang="zh-CN"/>
              <a:t>2</a:t>
            </a:r>
            <a:r>
              <a:rPr kumimoji="1" lang="zh-CN" altLang="en-US"/>
              <a:t>，科学会堂以及操场。</a:t>
            </a:r>
            <a:endParaRPr kumimoji="1" lang="zh-CN" altLang="en-US" sz="1600"/>
          </a:p>
        </p:txBody>
      </p: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107F413B-4F78-824F-AE40-A1DE07A01703}"/>
              </a:ext>
            </a:extLst>
          </p:cNvPr>
          <p:cNvCxnSpPr>
            <a:cxnSpLocks/>
          </p:cNvCxnSpPr>
          <p:nvPr/>
        </p:nvCxnSpPr>
        <p:spPr>
          <a:xfrm flipH="1" flipV="1">
            <a:off x="3307890" y="5759116"/>
            <a:ext cx="1107437" cy="400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A9BAA897-C8E5-F343-B4FA-0D063A760197}"/>
              </a:ext>
            </a:extLst>
          </p:cNvPr>
          <p:cNvCxnSpPr>
            <a:cxnSpLocks/>
          </p:cNvCxnSpPr>
          <p:nvPr/>
        </p:nvCxnSpPr>
        <p:spPr>
          <a:xfrm flipH="1">
            <a:off x="3061914" y="5759116"/>
            <a:ext cx="2570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B1C622F8-BCED-3B4B-BC75-EE5AC0986CC5}"/>
              </a:ext>
            </a:extLst>
          </p:cNvPr>
          <p:cNvSpPr txBox="1"/>
          <p:nvPr/>
        </p:nvSpPr>
        <p:spPr>
          <a:xfrm>
            <a:off x="514926" y="5311000"/>
            <a:ext cx="2625285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/>
              <a:t>        三个大型分布式基站未能覆盖度区域包括教四楼和教三楼，因此考虑在各自楼顶建立一体式基站，只服务于各自建筑和周边区域。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3F42DAE-6096-A24B-8E2D-040B8DEBB18D}"/>
              </a:ext>
            </a:extLst>
          </p:cNvPr>
          <p:cNvCxnSpPr/>
          <p:nvPr/>
        </p:nvCxnSpPr>
        <p:spPr>
          <a:xfrm>
            <a:off x="5856514" y="3836192"/>
            <a:ext cx="2884984" cy="0"/>
          </a:xfrm>
          <a:prstGeom prst="line">
            <a:avLst/>
          </a:prstGeom>
          <a:ln w="317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FB9250A-78ED-C247-9129-2434B38F15FB}"/>
              </a:ext>
            </a:extLst>
          </p:cNvPr>
          <p:cNvCxnSpPr>
            <a:cxnSpLocks/>
          </p:cNvCxnSpPr>
          <p:nvPr/>
        </p:nvCxnSpPr>
        <p:spPr>
          <a:xfrm flipV="1">
            <a:off x="6738419" y="3836192"/>
            <a:ext cx="1631565" cy="661719"/>
          </a:xfrm>
          <a:prstGeom prst="line">
            <a:avLst/>
          </a:prstGeom>
          <a:ln w="317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81A2CF8-1973-FE40-8C80-772EAF423524}"/>
              </a:ext>
            </a:extLst>
          </p:cNvPr>
          <p:cNvSpPr txBox="1"/>
          <p:nvPr/>
        </p:nvSpPr>
        <p:spPr>
          <a:xfrm>
            <a:off x="8705339" y="3575804"/>
            <a:ext cx="3450502" cy="1754326"/>
          </a:xfrm>
          <a:prstGeom prst="rect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   若某区域位于多个基站的覆盖区域且功率大小相近时，会产生干扰，降低质量。因此使基站覆盖的重叠区位于校园街道、绿化等需求较少的区域，尽可能降低信号干扰带来的不便。</a:t>
            </a:r>
            <a:endParaRPr kumimoji="1" lang="zh-CN" altLang="en-US" sz="160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CCECAA-F6BA-E345-9B46-F4A10EC69616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4B8124C-76AC-5341-A39A-3B304715EDA9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9" name="图片 28" descr="图片包含 游戏机, 灯光&#10;&#10;描述已自动生成">
              <a:extLst>
                <a:ext uri="{FF2B5EF4-FFF2-40B4-BE49-F238E27FC236}">
                  <a16:creationId xmlns:a16="http://schemas.microsoft.com/office/drawing/2014/main" id="{25AA88B9-38BE-5241-AEF8-A15D5365C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6" grpId="0" animBg="1"/>
      <p:bldP spid="57" grpId="0" animBg="1"/>
      <p:bldP spid="63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项目总体部署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E0757F-F05B-2F40-A0B3-28EFC062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161105-6BA5-1348-90B3-79D04E5EA46C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70AEB6-3420-1448-9F22-5014F87F0FEA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1" name="图片 10" descr="图片包含 游戏机, 灯光&#10;&#10;描述已自动生成">
              <a:extLst>
                <a:ext uri="{FF2B5EF4-FFF2-40B4-BE49-F238E27FC236}">
                  <a16:creationId xmlns:a16="http://schemas.microsoft.com/office/drawing/2014/main" id="{BF615085-CE27-FA4E-BB7E-3FFA64D7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  <p:pic>
        <p:nvPicPr>
          <p:cNvPr id="7" name="图片 6" descr="手机屏幕截图&#10;&#10;">
            <a:extLst>
              <a:ext uri="{FF2B5EF4-FFF2-40B4-BE49-F238E27FC236}">
                <a16:creationId xmlns:a16="http://schemas.microsoft.com/office/drawing/2014/main" id="{2E1FF4C1-671F-D643-AB22-EEC0EA396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35" y="804346"/>
            <a:ext cx="6551930" cy="5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288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项目实施工程师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3578" y="4863932"/>
            <a:ext cx="53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Project Implementation Engineer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25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835" y="4863932"/>
            <a:ext cx="22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Project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1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858EFEF-283E-414E-9EB5-E381D453655B}"/>
              </a:ext>
            </a:extLst>
          </p:cNvPr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E6481E-B5A9-ED41-A653-B9BCFADD3910}"/>
              </a:ext>
            </a:extLst>
          </p:cNvPr>
          <p:cNvSpPr txBox="1"/>
          <p:nvPr/>
        </p:nvSpPr>
        <p:spPr>
          <a:xfrm>
            <a:off x="-194419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新基站配置流程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F154240-3A15-DB47-9674-E844BAA6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60" y="743438"/>
            <a:ext cx="9641850" cy="611456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3C3D619-5FAC-994F-AB1C-9B5D0807F757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5701DB-8F88-0A4F-982F-3826DF6232CA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0" name="图片 9" descr="图片包含 游戏机, 灯光&#10;&#10;描述已自动生成">
              <a:extLst>
                <a:ext uri="{FF2B5EF4-FFF2-40B4-BE49-F238E27FC236}">
                  <a16:creationId xmlns:a16="http://schemas.microsoft.com/office/drawing/2014/main" id="{9D0A0164-17BD-5E4E-8991-6C5E162E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1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33490" y="6591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新基站配置流程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AB2185-41AE-A542-88BA-3DE81AE2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9"/>
          <a:stretch/>
        </p:blipFill>
        <p:spPr>
          <a:xfrm>
            <a:off x="0" y="1188850"/>
            <a:ext cx="6477405" cy="3350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887DEB-9762-8C45-A749-A8976C828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1" t="15171"/>
          <a:stretch/>
        </p:blipFill>
        <p:spPr>
          <a:xfrm>
            <a:off x="8278233" y="1420321"/>
            <a:ext cx="3566973" cy="23480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F66844-831A-FB43-9B19-20FEE7F8F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60" y="4637559"/>
            <a:ext cx="7746621" cy="2220351"/>
          </a:xfrm>
          <a:prstGeom prst="rect">
            <a:avLst/>
          </a:prstGeom>
        </p:spPr>
      </p:pic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4682CFB2-2454-EA48-8D0D-859609A79C1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6477405" y="2594323"/>
            <a:ext cx="1800828" cy="26957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83EDBCB-5719-654E-935E-1A8A194A6EC9}"/>
              </a:ext>
            </a:extLst>
          </p:cNvPr>
          <p:cNvCxnSpPr/>
          <p:nvPr/>
        </p:nvCxnSpPr>
        <p:spPr>
          <a:xfrm>
            <a:off x="5418306" y="3803515"/>
            <a:ext cx="0" cy="834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D1CE7D7-D8E3-3C4F-ACE0-B54856ED07C4}"/>
              </a:ext>
            </a:extLst>
          </p:cNvPr>
          <p:cNvSpPr txBox="1"/>
          <p:nvPr/>
        </p:nvSpPr>
        <p:spPr>
          <a:xfrm>
            <a:off x="175375" y="730692"/>
            <a:ext cx="647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/>
              <a:t>eNode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B</a:t>
            </a:r>
            <a:r>
              <a:rPr kumimoji="1" lang="zh-CN" altLang="en-US" sz="2400" b="1" dirty="0"/>
              <a:t>配置整体架构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EE782B-030F-D44C-AAE0-AC0FD4D3370E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4B466E-0FEC-C845-93FA-43CE2A733D2C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5" name="图片 14" descr="图片包含 游戏机, 灯光&#10;&#10;描述已自动生成">
              <a:extLst>
                <a:ext uri="{FF2B5EF4-FFF2-40B4-BE49-F238E27FC236}">
                  <a16:creationId xmlns:a16="http://schemas.microsoft.com/office/drawing/2014/main" id="{BCE63D60-D932-2D46-B6FB-4B5EC94A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1E7FB0E-18C3-664C-A0E3-E753E75EE701}"/>
              </a:ext>
            </a:extLst>
          </p:cNvPr>
          <p:cNvSpPr txBox="1"/>
          <p:nvPr/>
        </p:nvSpPr>
        <p:spPr>
          <a:xfrm>
            <a:off x="9475476" y="4220537"/>
            <a:ext cx="25488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+mj-ea"/>
                <a:ea typeface="+mj-ea"/>
              </a:rPr>
              <a:t>硬件调换说明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在项目实施期间，项目组注意到实际用户需求、施工条件与售前部署方案之间存在差异，故根据实际情况调换了相应设备</a:t>
            </a:r>
          </a:p>
        </p:txBody>
      </p:sp>
    </p:spTree>
    <p:extLst>
      <p:ext uri="{BB962C8B-B14F-4D97-AF65-F5344CB8AC3E}">
        <p14:creationId xmlns:p14="http://schemas.microsoft.com/office/powerpoint/2010/main" val="39885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1190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新基站配置流程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F97AE-5A49-E247-B29C-AC81EB5C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15" y="1661453"/>
            <a:ext cx="8245277" cy="47835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64BEB1-CC1E-E641-B96C-3D65B18C19C1}"/>
              </a:ext>
            </a:extLst>
          </p:cNvPr>
          <p:cNvSpPr txBox="1"/>
          <p:nvPr/>
        </p:nvSpPr>
        <p:spPr>
          <a:xfrm>
            <a:off x="2595866" y="974544"/>
            <a:ext cx="647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/>
              <a:t>TD-LTE</a:t>
            </a:r>
            <a:r>
              <a:rPr kumimoji="1" lang="zh-CN" altLang="en-US" sz="2400" b="1" dirty="0"/>
              <a:t>系统结构示意图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49BAC2-5E2A-A24D-90D7-C17936A2C38F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0CC969-146E-6F48-B6CF-7A8168F766BF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3" name="图片 12" descr="图片包含 游戏机, 灯光&#10;&#10;描述已自动生成">
              <a:extLst>
                <a:ext uri="{FF2B5EF4-FFF2-40B4-BE49-F238E27FC236}">
                  <a16:creationId xmlns:a16="http://schemas.microsoft.com/office/drawing/2014/main" id="{14CA1082-542C-384B-AD84-521A1771C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46590" y="61029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新基站配置流程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33AA8A-805A-974E-B0A5-3A2164C3364B}"/>
              </a:ext>
            </a:extLst>
          </p:cNvPr>
          <p:cNvSpPr txBox="1"/>
          <p:nvPr/>
        </p:nvSpPr>
        <p:spPr>
          <a:xfrm>
            <a:off x="2595866" y="974544"/>
            <a:ext cx="647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/>
              <a:t>基站启动流程图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D8E869-18AF-6B41-896E-EAD25827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560" y="1786392"/>
            <a:ext cx="8262836" cy="446781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84B3CC0-E42C-1148-99AB-19461C564AC2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B34D15B-DB1C-BE4D-8AF4-B430DAEEFF6A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1" name="图片 10" descr="图片包含 游戏机, 灯光&#10;&#10;描述已自动生成">
              <a:extLst>
                <a:ext uri="{FF2B5EF4-FFF2-40B4-BE49-F238E27FC236}">
                  <a16:creationId xmlns:a16="http://schemas.microsoft.com/office/drawing/2014/main" id="{49237242-AA75-5944-B0AD-62A7FB0C1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8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E24BE1E-33BC-1B47-BE5E-6427AC2081FC}"/>
              </a:ext>
            </a:extLst>
          </p:cNvPr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DC391B-4F40-624B-966E-FFA3EAE3DD10}"/>
              </a:ext>
            </a:extLst>
          </p:cNvPr>
          <p:cNvSpPr txBox="1"/>
          <p:nvPr/>
        </p:nvSpPr>
        <p:spPr>
          <a:xfrm>
            <a:off x="-236200" y="72837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新基站维护流程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CB46AE-A80F-EB4E-9CFB-EA81FD55CBBC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5E36C3-2063-8244-B974-88E73E55F11C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0" name="图片 9" descr="图片包含 游戏机, 灯光&#10;&#10;描述已自动生成">
              <a:extLst>
                <a:ext uri="{FF2B5EF4-FFF2-40B4-BE49-F238E27FC236}">
                  <a16:creationId xmlns:a16="http://schemas.microsoft.com/office/drawing/2014/main" id="{BF174AA4-2D18-AF4E-94CE-76393168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DE99899-F0AB-4E46-B133-3495D7496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32" y="790148"/>
            <a:ext cx="7271336" cy="59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25369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新基站维护流程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FD4029-FCDC-934D-8A9F-A98A1038FEA2}"/>
              </a:ext>
            </a:extLst>
          </p:cNvPr>
          <p:cNvSpPr txBox="1"/>
          <p:nvPr/>
        </p:nvSpPr>
        <p:spPr>
          <a:xfrm>
            <a:off x="1213273" y="1007545"/>
            <a:ext cx="232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/>
              <a:t>传输类故障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AAAFF1-A1B5-B341-A071-038E5357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29" y="1741961"/>
            <a:ext cx="3722217" cy="20210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093B03-AF43-4F41-9740-42B704F2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0" y="3829366"/>
            <a:ext cx="3722216" cy="20210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4D8F31-E447-234F-92C7-C8E8421E0513}"/>
              </a:ext>
            </a:extLst>
          </p:cNvPr>
          <p:cNvSpPr txBox="1"/>
          <p:nvPr/>
        </p:nvSpPr>
        <p:spPr>
          <a:xfrm>
            <a:off x="7265498" y="927580"/>
            <a:ext cx="232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/>
              <a:t>时钟类故障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402FFC-2F50-4D49-8BE0-60C07496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042" y="1821568"/>
            <a:ext cx="7007628" cy="2146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70D29B-B553-9744-88DF-0424B5257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713" y="1561283"/>
            <a:ext cx="1383084" cy="2704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F9B9AE-AD4F-2E49-9409-FBB3BEC5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984" y="4014856"/>
            <a:ext cx="3353744" cy="276088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84CD009-3658-344D-A5D4-4C84A940CCA6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BE12467-D615-1D44-A085-190A8BC03EC9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6" name="图片 15" descr="图片包含 游戏机, 灯光&#10;&#10;描述已自动生成">
              <a:extLst>
                <a:ext uri="{FF2B5EF4-FFF2-40B4-BE49-F238E27FC236}">
                  <a16:creationId xmlns:a16="http://schemas.microsoft.com/office/drawing/2014/main" id="{3689441B-A9DA-5649-9134-D3416700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1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E24BE1E-33BC-1B47-BE5E-6427AC2081FC}"/>
              </a:ext>
            </a:extLst>
          </p:cNvPr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DC391B-4F40-624B-966E-FFA3EAE3DD10}"/>
              </a:ext>
            </a:extLst>
          </p:cNvPr>
          <p:cNvSpPr txBox="1"/>
          <p:nvPr/>
        </p:nvSpPr>
        <p:spPr>
          <a:xfrm>
            <a:off x="-236200" y="72837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新基站维护流程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CB46AE-A80F-EB4E-9CFB-EA81FD55CBBC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5E36C3-2063-8244-B974-88E73E55F11C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0" name="图片 9" descr="图片包含 游戏机, 灯光&#10;&#10;描述已自动生成">
              <a:extLst>
                <a:ext uri="{FF2B5EF4-FFF2-40B4-BE49-F238E27FC236}">
                  <a16:creationId xmlns:a16="http://schemas.microsoft.com/office/drawing/2014/main" id="{BF174AA4-2D18-AF4E-94CE-76393168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781E898-F9C2-FB44-89F8-AB371DBFD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77" y="790148"/>
            <a:ext cx="8906646" cy="59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36199" y="67618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新基站维护流程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B527C4-6644-7546-ABB3-1F934520C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22"/>
          <a:stretch/>
        </p:blipFill>
        <p:spPr>
          <a:xfrm>
            <a:off x="116204" y="1455956"/>
            <a:ext cx="1991132" cy="30316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70BDF4-CDEF-3749-B530-685E9B5ACA62}"/>
              </a:ext>
            </a:extLst>
          </p:cNvPr>
          <p:cNvSpPr txBox="1"/>
          <p:nvPr/>
        </p:nvSpPr>
        <p:spPr>
          <a:xfrm>
            <a:off x="4500089" y="667038"/>
            <a:ext cx="232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/>
              <a:t>RRU</a:t>
            </a:r>
            <a:r>
              <a:rPr kumimoji="1" lang="zh-CN" altLang="en-US" sz="2400" b="1" dirty="0"/>
              <a:t>无法接入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BC9E03-8E0C-3747-9F3B-8947CCEA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969" y="1521956"/>
            <a:ext cx="779508" cy="166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4BA459-F2F2-0E49-B0C1-96FE22B02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97" y="1210202"/>
            <a:ext cx="2342328" cy="2287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ED8A7E-2877-C24C-BB37-ACDB02830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798" y="4114792"/>
            <a:ext cx="3618236" cy="2287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777AE4-9D50-D842-AC4D-29EAA1475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959" y="4178572"/>
            <a:ext cx="2265817" cy="2327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D0A282-3B84-4D42-9E64-F78729B5B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324" y="4282428"/>
            <a:ext cx="1043939" cy="2119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C6A783-715D-6240-892B-F3691CA63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2375" y="1715430"/>
            <a:ext cx="4296628" cy="1842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8C82E3-753B-EF41-90E4-DF658775F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4795" y="1159692"/>
            <a:ext cx="5467205" cy="31430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5580B79-9CB4-1F4D-A735-4FE618182370}"/>
              </a:ext>
            </a:extLst>
          </p:cNvPr>
          <p:cNvSpPr txBox="1"/>
          <p:nvPr/>
        </p:nvSpPr>
        <p:spPr>
          <a:xfrm>
            <a:off x="2687374" y="1047123"/>
            <a:ext cx="33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5BC779-6D63-A44F-A2DB-292694ADBF5C}"/>
              </a:ext>
            </a:extLst>
          </p:cNvPr>
          <p:cNvSpPr txBox="1"/>
          <p:nvPr/>
        </p:nvSpPr>
        <p:spPr>
          <a:xfrm>
            <a:off x="7213231" y="1426441"/>
            <a:ext cx="33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54C084A-5206-B949-B874-CDAFE4423F6C}"/>
              </a:ext>
            </a:extLst>
          </p:cNvPr>
          <p:cNvSpPr txBox="1"/>
          <p:nvPr/>
        </p:nvSpPr>
        <p:spPr>
          <a:xfrm>
            <a:off x="2725675" y="4076663"/>
            <a:ext cx="33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ECB8057-79BF-C54D-A1D5-CA1529308580}"/>
              </a:ext>
            </a:extLst>
          </p:cNvPr>
          <p:cNvSpPr txBox="1"/>
          <p:nvPr/>
        </p:nvSpPr>
        <p:spPr>
          <a:xfrm>
            <a:off x="7899544" y="3815057"/>
            <a:ext cx="33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4.</a:t>
            </a:r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576523-28A8-4443-8C4F-94A29CBF5514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F427267-1896-4749-96A1-46D389DD055F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4E75CFBD-7032-1644-9863-686E94C7B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7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06219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新基站维护流程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031CDA-1951-6B4A-B778-462394B7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57" y="2194303"/>
            <a:ext cx="6707086" cy="3569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D98C63-D07F-2A4D-9759-0D3692F46F61}"/>
              </a:ext>
            </a:extLst>
          </p:cNvPr>
          <p:cNvSpPr txBox="1"/>
          <p:nvPr/>
        </p:nvSpPr>
        <p:spPr>
          <a:xfrm>
            <a:off x="4932835" y="1240969"/>
            <a:ext cx="232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/>
              <a:t>小区无法建立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E38644C-3A56-4844-AD13-DB9509CD01CC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EC1535-EFAF-9A43-8D0E-136B85886C8E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1" name="图片 10" descr="图片包含 游戏机, 灯光&#10;&#10;描述已自动生成">
              <a:extLst>
                <a:ext uri="{FF2B5EF4-FFF2-40B4-BE49-F238E27FC236}">
                  <a16:creationId xmlns:a16="http://schemas.microsoft.com/office/drawing/2014/main" id="{B3A5D107-2A52-F94D-8E8B-D4BD7380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质量总监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835" y="4863932"/>
            <a:ext cx="22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Quality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Supervisor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2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9844" y="85440"/>
            <a:ext cx="415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北邮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基站项目划分</a:t>
            </a:r>
          </a:p>
        </p:txBody>
      </p:sp>
      <p:sp>
        <p:nvSpPr>
          <p:cNvPr id="6" name="Trapezoid 10"/>
          <p:cNvSpPr/>
          <p:nvPr/>
        </p:nvSpPr>
        <p:spPr>
          <a:xfrm>
            <a:off x="5290906" y="3009930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" name="Trapezoid 6"/>
          <p:cNvSpPr/>
          <p:nvPr/>
        </p:nvSpPr>
        <p:spPr>
          <a:xfrm rot="3600000">
            <a:off x="6703590" y="3831357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" name="Trapezoid 12"/>
          <p:cNvSpPr/>
          <p:nvPr/>
        </p:nvSpPr>
        <p:spPr>
          <a:xfrm rot="18000000" flipV="1">
            <a:off x="6703590" y="5461317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" name="Trapezoid 11"/>
          <p:cNvSpPr/>
          <p:nvPr/>
        </p:nvSpPr>
        <p:spPr>
          <a:xfrm rot="18000000" flipH="1">
            <a:off x="3878221" y="3831355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0" name="Trapezoid 13"/>
          <p:cNvSpPr/>
          <p:nvPr/>
        </p:nvSpPr>
        <p:spPr>
          <a:xfrm rot="3600000" flipH="1" flipV="1">
            <a:off x="3878221" y="5461315"/>
            <a:ext cx="1622833" cy="442404"/>
          </a:xfrm>
          <a:prstGeom prst="trapezoid">
            <a:avLst>
              <a:gd name="adj" fmla="val 958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11" name="Group 35"/>
          <p:cNvGrpSpPr/>
          <p:nvPr/>
        </p:nvGrpSpPr>
        <p:grpSpPr>
          <a:xfrm>
            <a:off x="4669573" y="3632409"/>
            <a:ext cx="2865496" cy="2470255"/>
            <a:chOff x="3502180" y="2711606"/>
            <a:chExt cx="2149122" cy="1852691"/>
          </a:xfrm>
        </p:grpSpPr>
        <p:sp>
          <p:nvSpPr>
            <p:cNvPr id="12" name="Hexagon 4"/>
            <p:cNvSpPr/>
            <p:nvPr/>
          </p:nvSpPr>
          <p:spPr>
            <a:xfrm>
              <a:off x="3502180" y="2711606"/>
              <a:ext cx="2149122" cy="1852691"/>
            </a:xfrm>
            <a:prstGeom prst="hexagon">
              <a:avLst>
                <a:gd name="adj" fmla="val 29118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Oval 17"/>
            <p:cNvSpPr/>
            <p:nvPr/>
          </p:nvSpPr>
          <p:spPr>
            <a:xfrm>
              <a:off x="3909374" y="2970584"/>
              <a:ext cx="1334735" cy="1334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4" name="Group 29"/>
          <p:cNvGrpSpPr/>
          <p:nvPr/>
        </p:nvGrpSpPr>
        <p:grpSpPr>
          <a:xfrm>
            <a:off x="4138477" y="5412663"/>
            <a:ext cx="733912" cy="733912"/>
            <a:chOff x="3103858" y="4046797"/>
            <a:chExt cx="550434" cy="550434"/>
          </a:xfrm>
        </p:grpSpPr>
        <p:sp>
          <p:nvSpPr>
            <p:cNvPr id="15" name="Oval 22"/>
            <p:cNvSpPr/>
            <p:nvPr/>
          </p:nvSpPr>
          <p:spPr>
            <a:xfrm>
              <a:off x="3103858" y="404679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139"/>
            <p:cNvSpPr>
              <a:spLocks noChangeAspect="1" noEditPoints="1"/>
            </p:cNvSpPr>
            <p:nvPr/>
          </p:nvSpPr>
          <p:spPr bwMode="auto">
            <a:xfrm>
              <a:off x="3225201" y="4168140"/>
              <a:ext cx="307748" cy="307748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66" y="34"/>
                </a:cxn>
                <a:cxn ang="0">
                  <a:pos x="34" y="1"/>
                </a:cxn>
                <a:cxn ang="0">
                  <a:pos x="1" y="34"/>
                </a:cxn>
                <a:cxn ang="0">
                  <a:pos x="34" y="66"/>
                </a:cxn>
                <a:cxn ang="0">
                  <a:pos x="66" y="34"/>
                </a:cxn>
                <a:cxn ang="0">
                  <a:pos x="7" y="22"/>
                </a:cxn>
                <a:cxn ang="0">
                  <a:pos x="21" y="60"/>
                </a:cxn>
                <a:cxn ang="0">
                  <a:pos x="5" y="34"/>
                </a:cxn>
                <a:cxn ang="0">
                  <a:pos x="7" y="22"/>
                </a:cxn>
                <a:cxn ang="0">
                  <a:pos x="51" y="42"/>
                </a:cxn>
                <a:cxn ang="0">
                  <a:pos x="48" y="51"/>
                </a:cxn>
                <a:cxn ang="0">
                  <a:pos x="38" y="20"/>
                </a:cxn>
                <a:cxn ang="0">
                  <a:pos x="41" y="20"/>
                </a:cxn>
                <a:cxn ang="0">
                  <a:pos x="41" y="17"/>
                </a:cxn>
                <a:cxn ang="0">
                  <a:pos x="33" y="18"/>
                </a:cxn>
                <a:cxn ang="0">
                  <a:pos x="25" y="17"/>
                </a:cxn>
                <a:cxn ang="0">
                  <a:pos x="25" y="20"/>
                </a:cxn>
                <a:cxn ang="0">
                  <a:pos x="28" y="20"/>
                </a:cxn>
                <a:cxn ang="0">
                  <a:pos x="33" y="32"/>
                </a:cxn>
                <a:cxn ang="0">
                  <a:pos x="27" y="52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19" y="17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34" y="5"/>
                </a:cxn>
                <a:cxn ang="0">
                  <a:pos x="53" y="12"/>
                </a:cxn>
                <a:cxn ang="0">
                  <a:pos x="53" y="12"/>
                </a:cxn>
                <a:cxn ang="0">
                  <a:pos x="48" y="17"/>
                </a:cxn>
                <a:cxn ang="0">
                  <a:pos x="51" y="24"/>
                </a:cxn>
                <a:cxn ang="0">
                  <a:pos x="53" y="32"/>
                </a:cxn>
                <a:cxn ang="0">
                  <a:pos x="51" y="42"/>
                </a:cxn>
                <a:cxn ang="0">
                  <a:pos x="43" y="61"/>
                </a:cxn>
                <a:cxn ang="0">
                  <a:pos x="43" y="61"/>
                </a:cxn>
                <a:cxn ang="0">
                  <a:pos x="34" y="63"/>
                </a:cxn>
                <a:cxn ang="0">
                  <a:pos x="26" y="62"/>
                </a:cxn>
                <a:cxn ang="0">
                  <a:pos x="34" y="36"/>
                </a:cxn>
                <a:cxn ang="0">
                  <a:pos x="43" y="61"/>
                </a:cxn>
                <a:cxn ang="0">
                  <a:pos x="63" y="34"/>
                </a:cxn>
                <a:cxn ang="0">
                  <a:pos x="48" y="59"/>
                </a:cxn>
                <a:cxn ang="0">
                  <a:pos x="57" y="33"/>
                </a:cxn>
                <a:cxn ang="0">
                  <a:pos x="60" y="23"/>
                </a:cxn>
                <a:cxn ang="0">
                  <a:pos x="59" y="20"/>
                </a:cxn>
                <a:cxn ang="0">
                  <a:pos x="63" y="34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66" y="34"/>
                  </a:moveTo>
                  <a:cubicBezTo>
                    <a:pt x="66" y="16"/>
                    <a:pt x="52" y="1"/>
                    <a:pt x="34" y="1"/>
                  </a:cubicBezTo>
                  <a:cubicBezTo>
                    <a:pt x="16" y="1"/>
                    <a:pt x="1" y="16"/>
                    <a:pt x="1" y="34"/>
                  </a:cubicBezTo>
                  <a:cubicBezTo>
                    <a:pt x="1" y="52"/>
                    <a:pt x="16" y="66"/>
                    <a:pt x="34" y="66"/>
                  </a:cubicBezTo>
                  <a:cubicBezTo>
                    <a:pt x="52" y="66"/>
                    <a:pt x="66" y="52"/>
                    <a:pt x="66" y="34"/>
                  </a:cubicBezTo>
                  <a:close/>
                  <a:moveTo>
                    <a:pt x="7" y="22"/>
                  </a:moveTo>
                  <a:cubicBezTo>
                    <a:pt x="21" y="60"/>
                    <a:pt x="21" y="60"/>
                    <a:pt x="21" y="60"/>
                  </a:cubicBezTo>
                  <a:cubicBezTo>
                    <a:pt x="11" y="55"/>
                    <a:pt x="5" y="45"/>
                    <a:pt x="5" y="34"/>
                  </a:cubicBezTo>
                  <a:cubicBezTo>
                    <a:pt x="5" y="29"/>
                    <a:pt x="5" y="25"/>
                    <a:pt x="7" y="22"/>
                  </a:cubicBezTo>
                  <a:close/>
                  <a:moveTo>
                    <a:pt x="51" y="42"/>
                  </a:moveTo>
                  <a:cubicBezTo>
                    <a:pt x="48" y="51"/>
                    <a:pt x="48" y="51"/>
                    <a:pt x="48" y="5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3" y="20"/>
                    <a:pt x="43" y="17"/>
                    <a:pt x="41" y="17"/>
                  </a:cubicBezTo>
                  <a:cubicBezTo>
                    <a:pt x="36" y="18"/>
                    <a:pt x="33" y="18"/>
                    <a:pt x="33" y="18"/>
                  </a:cubicBezTo>
                  <a:cubicBezTo>
                    <a:pt x="33" y="18"/>
                    <a:pt x="30" y="18"/>
                    <a:pt x="25" y="17"/>
                  </a:cubicBezTo>
                  <a:cubicBezTo>
                    <a:pt x="24" y="17"/>
                    <a:pt x="24" y="20"/>
                    <a:pt x="25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8" y="20"/>
                    <a:pt x="19" y="20"/>
                  </a:cubicBezTo>
                  <a:cubicBezTo>
                    <a:pt x="21" y="20"/>
                    <a:pt x="21" y="17"/>
                    <a:pt x="19" y="17"/>
                  </a:cubicBezTo>
                  <a:cubicBezTo>
                    <a:pt x="14" y="18"/>
                    <a:pt x="11" y="18"/>
                    <a:pt x="11" y="18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15" y="10"/>
                    <a:pt x="24" y="5"/>
                    <a:pt x="34" y="5"/>
                  </a:cubicBezTo>
                  <a:cubicBezTo>
                    <a:pt x="41" y="5"/>
                    <a:pt x="48" y="7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0" y="12"/>
                    <a:pt x="48" y="15"/>
                    <a:pt x="48" y="17"/>
                  </a:cubicBezTo>
                  <a:cubicBezTo>
                    <a:pt x="48" y="20"/>
                    <a:pt x="50" y="22"/>
                    <a:pt x="51" y="24"/>
                  </a:cubicBezTo>
                  <a:cubicBezTo>
                    <a:pt x="52" y="26"/>
                    <a:pt x="53" y="29"/>
                    <a:pt x="53" y="32"/>
                  </a:cubicBezTo>
                  <a:cubicBezTo>
                    <a:pt x="53" y="35"/>
                    <a:pt x="52" y="38"/>
                    <a:pt x="51" y="42"/>
                  </a:cubicBez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0" y="62"/>
                    <a:pt x="37" y="63"/>
                    <a:pt x="34" y="63"/>
                  </a:cubicBezTo>
                  <a:cubicBezTo>
                    <a:pt x="31" y="63"/>
                    <a:pt x="28" y="62"/>
                    <a:pt x="26" y="62"/>
                  </a:cubicBezTo>
                  <a:cubicBezTo>
                    <a:pt x="34" y="36"/>
                    <a:pt x="34" y="36"/>
                    <a:pt x="34" y="36"/>
                  </a:cubicBezTo>
                  <a:lnTo>
                    <a:pt x="43" y="61"/>
                  </a:lnTo>
                  <a:close/>
                  <a:moveTo>
                    <a:pt x="63" y="34"/>
                  </a:moveTo>
                  <a:cubicBezTo>
                    <a:pt x="63" y="44"/>
                    <a:pt x="57" y="54"/>
                    <a:pt x="48" y="59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9" y="29"/>
                    <a:pt x="60" y="26"/>
                    <a:pt x="60" y="23"/>
                  </a:cubicBezTo>
                  <a:cubicBezTo>
                    <a:pt x="60" y="22"/>
                    <a:pt x="60" y="21"/>
                    <a:pt x="59" y="20"/>
                  </a:cubicBezTo>
                  <a:cubicBezTo>
                    <a:pt x="62" y="24"/>
                    <a:pt x="63" y="29"/>
                    <a:pt x="63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Group 30"/>
          <p:cNvGrpSpPr/>
          <p:nvPr/>
        </p:nvGrpSpPr>
        <p:grpSpPr>
          <a:xfrm>
            <a:off x="4138477" y="3581303"/>
            <a:ext cx="733912" cy="733912"/>
            <a:chOff x="3103858" y="2673277"/>
            <a:chExt cx="550434" cy="550434"/>
          </a:xfrm>
        </p:grpSpPr>
        <p:sp>
          <p:nvSpPr>
            <p:cNvPr id="18" name="Oval 20"/>
            <p:cNvSpPr/>
            <p:nvPr/>
          </p:nvSpPr>
          <p:spPr>
            <a:xfrm>
              <a:off x="3103858" y="267327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57"/>
            <p:cNvSpPr>
              <a:spLocks noEditPoints="1"/>
            </p:cNvSpPr>
            <p:nvPr/>
          </p:nvSpPr>
          <p:spPr bwMode="auto">
            <a:xfrm>
              <a:off x="3260580" y="2803370"/>
              <a:ext cx="236991" cy="290248"/>
            </a:xfrm>
            <a:custGeom>
              <a:avLst/>
              <a:gdLst/>
              <a:ahLst/>
              <a:cxnLst>
                <a:cxn ang="0">
                  <a:pos x="41" y="44"/>
                </a:cxn>
                <a:cxn ang="0">
                  <a:pos x="35" y="50"/>
                </a:cxn>
                <a:cxn ang="0">
                  <a:pos x="5" y="50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35" y="0"/>
                </a:cxn>
                <a:cxn ang="0">
                  <a:pos x="41" y="5"/>
                </a:cxn>
                <a:cxn ang="0">
                  <a:pos x="41" y="44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0"/>
                </a:cxn>
                <a:cxn ang="0">
                  <a:pos x="5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5"/>
                </a:cxn>
                <a:cxn ang="0">
                  <a:pos x="20" y="43"/>
                </a:cxn>
                <a:cxn ang="0">
                  <a:pos x="18" y="45"/>
                </a:cxn>
                <a:cxn ang="0">
                  <a:pos x="20" y="48"/>
                </a:cxn>
                <a:cxn ang="0">
                  <a:pos x="23" y="45"/>
                </a:cxn>
                <a:cxn ang="0">
                  <a:pos x="20" y="43"/>
                </a:cxn>
              </a:cxnLst>
              <a:rect l="0" t="0" r="r" b="b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Group 32"/>
          <p:cNvGrpSpPr/>
          <p:nvPr/>
        </p:nvGrpSpPr>
        <p:grpSpPr>
          <a:xfrm>
            <a:off x="7319611" y="3581303"/>
            <a:ext cx="733912" cy="733912"/>
            <a:chOff x="5489708" y="2673277"/>
            <a:chExt cx="550434" cy="550434"/>
          </a:xfrm>
        </p:grpSpPr>
        <p:sp>
          <p:nvSpPr>
            <p:cNvPr id="21" name="Oval 19"/>
            <p:cNvSpPr/>
            <p:nvPr/>
          </p:nvSpPr>
          <p:spPr>
            <a:xfrm>
              <a:off x="5489708" y="267327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91"/>
            <p:cNvSpPr>
              <a:spLocks noEditPoints="1"/>
            </p:cNvSpPr>
            <p:nvPr/>
          </p:nvSpPr>
          <p:spPr bwMode="auto">
            <a:xfrm>
              <a:off x="5621997" y="2805566"/>
              <a:ext cx="285856" cy="28585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accent5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33"/>
          <p:cNvGrpSpPr/>
          <p:nvPr/>
        </p:nvGrpSpPr>
        <p:grpSpPr>
          <a:xfrm>
            <a:off x="7319611" y="5412663"/>
            <a:ext cx="733912" cy="733912"/>
            <a:chOff x="5489708" y="4046797"/>
            <a:chExt cx="550434" cy="550434"/>
          </a:xfrm>
        </p:grpSpPr>
        <p:sp>
          <p:nvSpPr>
            <p:cNvPr id="24" name="Oval 21"/>
            <p:cNvSpPr/>
            <p:nvPr/>
          </p:nvSpPr>
          <p:spPr>
            <a:xfrm>
              <a:off x="5489708" y="404679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13"/>
            <p:cNvSpPr>
              <a:spLocks noChangeAspect="1" noEditPoints="1"/>
            </p:cNvSpPr>
            <p:nvPr/>
          </p:nvSpPr>
          <p:spPr bwMode="auto">
            <a:xfrm>
              <a:off x="5623284" y="4215334"/>
              <a:ext cx="283282" cy="213360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147" y="98"/>
                </a:cxn>
                <a:cxn ang="0">
                  <a:pos x="19" y="98"/>
                </a:cxn>
                <a:cxn ang="0">
                  <a:pos x="19" y="54"/>
                </a:cxn>
                <a:cxn ang="0">
                  <a:pos x="54" y="9"/>
                </a:cxn>
                <a:cxn ang="0">
                  <a:pos x="97" y="54"/>
                </a:cxn>
                <a:cxn ang="0">
                  <a:pos x="127" y="28"/>
                </a:cxn>
                <a:cxn ang="0">
                  <a:pos x="147" y="98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147" y="98"/>
                  </a:moveTo>
                  <a:lnTo>
                    <a:pt x="19" y="98"/>
                  </a:lnTo>
                  <a:lnTo>
                    <a:pt x="19" y="54"/>
                  </a:lnTo>
                  <a:lnTo>
                    <a:pt x="54" y="9"/>
                  </a:lnTo>
                  <a:lnTo>
                    <a:pt x="97" y="54"/>
                  </a:lnTo>
                  <a:lnTo>
                    <a:pt x="127" y="28"/>
                  </a:lnTo>
                  <a:lnTo>
                    <a:pt x="147" y="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Group 31"/>
          <p:cNvGrpSpPr/>
          <p:nvPr/>
        </p:nvGrpSpPr>
        <p:grpSpPr>
          <a:xfrm>
            <a:off x="5733443" y="2672325"/>
            <a:ext cx="733912" cy="733912"/>
            <a:chOff x="4301525" y="1991544"/>
            <a:chExt cx="550434" cy="550434"/>
          </a:xfrm>
        </p:grpSpPr>
        <p:sp>
          <p:nvSpPr>
            <p:cNvPr id="27" name="Oval 18"/>
            <p:cNvSpPr/>
            <p:nvPr/>
          </p:nvSpPr>
          <p:spPr>
            <a:xfrm>
              <a:off x="4301525" y="1991544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58"/>
            <p:cNvSpPr>
              <a:spLocks noEditPoints="1"/>
            </p:cNvSpPr>
            <p:nvPr/>
          </p:nvSpPr>
          <p:spPr bwMode="auto">
            <a:xfrm>
              <a:off x="4434439" y="2144788"/>
              <a:ext cx="284606" cy="243947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7" y="9"/>
                </a:cxn>
                <a:cxn ang="0">
                  <a:pos x="20" y="9"/>
                </a:cxn>
                <a:cxn ang="0">
                  <a:pos x="20" y="3"/>
                </a:cxn>
                <a:cxn ang="0">
                  <a:pos x="2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9"/>
                </a:cxn>
                <a:cxn ang="0">
                  <a:pos x="62" y="9"/>
                </a:cxn>
                <a:cxn ang="0">
                  <a:pos x="68" y="15"/>
                </a:cxn>
                <a:cxn ang="0">
                  <a:pos x="68" y="30"/>
                </a:cxn>
                <a:cxn ang="0">
                  <a:pos x="68" y="52"/>
                </a:cxn>
                <a:cxn ang="0">
                  <a:pos x="62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34"/>
                </a:cxn>
                <a:cxn ang="0">
                  <a:pos x="26" y="34"/>
                </a:cxn>
                <a:cxn ang="0">
                  <a:pos x="26" y="40"/>
                </a:cxn>
                <a:cxn ang="0">
                  <a:pos x="28" y="42"/>
                </a:cxn>
                <a:cxn ang="0">
                  <a:pos x="41" y="42"/>
                </a:cxn>
                <a:cxn ang="0">
                  <a:pos x="43" y="40"/>
                </a:cxn>
                <a:cxn ang="0">
                  <a:pos x="43" y="34"/>
                </a:cxn>
                <a:cxn ang="0">
                  <a:pos x="68" y="34"/>
                </a:cxn>
                <a:cxn ang="0">
                  <a:pos x="68" y="52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25" y="5"/>
                </a:cxn>
                <a:cxn ang="0">
                  <a:pos x="25" y="9"/>
                </a:cxn>
                <a:cxn ang="0">
                  <a:pos x="44" y="9"/>
                </a:cxn>
                <a:cxn ang="0">
                  <a:pos x="39" y="39"/>
                </a:cxn>
                <a:cxn ang="0">
                  <a:pos x="30" y="39"/>
                </a:cxn>
                <a:cxn ang="0">
                  <a:pos x="30" y="34"/>
                </a:cxn>
                <a:cxn ang="0">
                  <a:pos x="39" y="34"/>
                </a:cxn>
                <a:cxn ang="0">
                  <a:pos x="39" y="39"/>
                </a:cxn>
              </a:cxnLst>
              <a:rect l="0" t="0" r="r" b="b"/>
              <a:pathLst>
                <a:path w="68" h="58">
                  <a:moveTo>
                    <a:pt x="68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3" y="9"/>
                    <a:pt x="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6" y="9"/>
                    <a:pt x="68" y="12"/>
                    <a:pt x="68" y="15"/>
                  </a:cubicBezTo>
                  <a:lnTo>
                    <a:pt x="68" y="30"/>
                  </a:lnTo>
                  <a:close/>
                  <a:moveTo>
                    <a:pt x="68" y="52"/>
                  </a:moveTo>
                  <a:cubicBezTo>
                    <a:pt x="68" y="55"/>
                    <a:pt x="66" y="58"/>
                    <a:pt x="6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7" y="42"/>
                    <a:pt x="28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68" y="34"/>
                    <a:pt x="68" y="34"/>
                    <a:pt x="68" y="34"/>
                  </a:cubicBezTo>
                  <a:lnTo>
                    <a:pt x="68" y="52"/>
                  </a:lnTo>
                  <a:close/>
                  <a:moveTo>
                    <a:pt x="44" y="9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44" y="9"/>
                  </a:lnTo>
                  <a:close/>
                  <a:moveTo>
                    <a:pt x="39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9" y="34"/>
                    <a:pt x="39" y="34"/>
                    <a:pt x="39" y="34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Freeform 65"/>
          <p:cNvSpPr>
            <a:spLocks noEditPoints="1"/>
          </p:cNvSpPr>
          <p:nvPr/>
        </p:nvSpPr>
        <p:spPr bwMode="auto">
          <a:xfrm>
            <a:off x="5645121" y="4450917"/>
            <a:ext cx="914400" cy="833239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0" name="TextBox 36"/>
          <p:cNvSpPr txBox="1"/>
          <p:nvPr/>
        </p:nvSpPr>
        <p:spPr>
          <a:xfrm>
            <a:off x="4690534" y="1566333"/>
            <a:ext cx="2819732" cy="451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en-US" altLang="zh-CN" sz="16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资源调配，任务分工，过程把控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TextBox 37"/>
          <p:cNvSpPr txBox="1"/>
          <p:nvPr/>
        </p:nvSpPr>
        <p:spPr>
          <a:xfrm>
            <a:off x="8246534" y="3496733"/>
            <a:ext cx="2819732" cy="451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质量控制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工程规范，人员规范，质量管控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TextBox 38"/>
          <p:cNvSpPr txBox="1"/>
          <p:nvPr/>
        </p:nvSpPr>
        <p:spPr>
          <a:xfrm>
            <a:off x="8246534" y="5325533"/>
            <a:ext cx="2819732" cy="451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故障排查，客户满意度调查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TextBox 39"/>
          <p:cNvSpPr txBox="1"/>
          <p:nvPr/>
        </p:nvSpPr>
        <p:spPr>
          <a:xfrm>
            <a:off x="1100667" y="3496733"/>
            <a:ext cx="2819732" cy="451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基站施工，基站配置，功能调试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0"/>
          <p:cNvSpPr txBox="1"/>
          <p:nvPr/>
        </p:nvSpPr>
        <p:spPr>
          <a:xfrm>
            <a:off x="1100667" y="5325533"/>
            <a:ext cx="2819732" cy="4923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 err="1">
                <a:solidFill>
                  <a:schemeClr val="accent1"/>
                </a:solidFill>
                <a:latin typeface="微软雅黑" panose="020B0503020204020204" pitchFamily="34" charset="-122"/>
              </a:rPr>
              <a:t>方案设计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需求调研，基站部署，设备选择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C0647C7-3729-2244-ADC1-CE0746D5B139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0C8BD3C-4686-C348-A444-8D4B80E34C15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9" name="图片 38" descr="图片包含 游戏机, 灯光&#10;&#10;描述已自动生成">
              <a:extLst>
                <a:ext uri="{FF2B5EF4-FFF2-40B4-BE49-F238E27FC236}">
                  <a16:creationId xmlns:a16="http://schemas.microsoft.com/office/drawing/2014/main" id="{225D7882-73BA-FB41-B6F2-C38AE421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0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425449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项目质量检查</a:t>
            </a:r>
          </a:p>
        </p:txBody>
      </p:sp>
      <p:sp>
        <p:nvSpPr>
          <p:cNvPr id="6" name="Freeform 144"/>
          <p:cNvSpPr>
            <a:spLocks noEditPoints="1"/>
          </p:cNvSpPr>
          <p:nvPr/>
        </p:nvSpPr>
        <p:spPr bwMode="auto">
          <a:xfrm>
            <a:off x="6243109" y="3816351"/>
            <a:ext cx="1341120" cy="1416051"/>
          </a:xfrm>
          <a:custGeom>
            <a:avLst/>
            <a:gdLst/>
            <a:ahLst/>
            <a:cxnLst>
              <a:cxn ang="0">
                <a:pos x="5" y="693"/>
              </a:cxn>
              <a:cxn ang="0">
                <a:pos x="12" y="639"/>
              </a:cxn>
              <a:cxn ang="0">
                <a:pos x="24" y="642"/>
              </a:cxn>
              <a:cxn ang="0">
                <a:pos x="7" y="693"/>
              </a:cxn>
              <a:cxn ang="0">
                <a:pos x="30" y="601"/>
              </a:cxn>
              <a:cxn ang="0">
                <a:pos x="42" y="547"/>
              </a:cxn>
              <a:cxn ang="0">
                <a:pos x="53" y="552"/>
              </a:cxn>
              <a:cxn ang="0">
                <a:pos x="32" y="601"/>
              </a:cxn>
              <a:cxn ang="0">
                <a:pos x="62" y="510"/>
              </a:cxn>
              <a:cxn ang="0">
                <a:pos x="78" y="459"/>
              </a:cxn>
              <a:cxn ang="0">
                <a:pos x="89" y="464"/>
              </a:cxn>
              <a:cxn ang="0">
                <a:pos x="64" y="511"/>
              </a:cxn>
              <a:cxn ang="0">
                <a:pos x="102" y="424"/>
              </a:cxn>
              <a:cxn ang="0">
                <a:pos x="123" y="373"/>
              </a:cxn>
              <a:cxn ang="0">
                <a:pos x="134" y="380"/>
              </a:cxn>
              <a:cxn ang="0">
                <a:pos x="105" y="424"/>
              </a:cxn>
              <a:cxn ang="0">
                <a:pos x="151" y="341"/>
              </a:cxn>
              <a:cxn ang="0">
                <a:pos x="177" y="293"/>
              </a:cxn>
              <a:cxn ang="0">
                <a:pos x="187" y="301"/>
              </a:cxn>
              <a:cxn ang="0">
                <a:pos x="154" y="342"/>
              </a:cxn>
              <a:cxn ang="0">
                <a:pos x="208" y="264"/>
              </a:cxn>
              <a:cxn ang="0">
                <a:pos x="239" y="220"/>
              </a:cxn>
              <a:cxn ang="0">
                <a:pos x="248" y="228"/>
              </a:cxn>
              <a:cxn ang="0">
                <a:pos x="212" y="266"/>
              </a:cxn>
              <a:cxn ang="0">
                <a:pos x="274" y="195"/>
              </a:cxn>
              <a:cxn ang="0">
                <a:pos x="311" y="155"/>
              </a:cxn>
              <a:cxn ang="0">
                <a:pos x="318" y="165"/>
              </a:cxn>
              <a:cxn ang="0">
                <a:pos x="278" y="197"/>
              </a:cxn>
              <a:cxn ang="0">
                <a:pos x="348" y="135"/>
              </a:cxn>
              <a:cxn ang="0">
                <a:pos x="390" y="101"/>
              </a:cxn>
              <a:cxn ang="0">
                <a:pos x="396" y="111"/>
              </a:cxn>
              <a:cxn ang="0">
                <a:pos x="353" y="138"/>
              </a:cxn>
              <a:cxn ang="0">
                <a:pos x="430" y="86"/>
              </a:cxn>
              <a:cxn ang="0">
                <a:pos x="476" y="58"/>
              </a:cxn>
              <a:cxn ang="0">
                <a:pos x="481" y="69"/>
              </a:cxn>
              <a:cxn ang="0">
                <a:pos x="435" y="89"/>
              </a:cxn>
              <a:cxn ang="0">
                <a:pos x="518" y="49"/>
              </a:cxn>
              <a:cxn ang="0">
                <a:pos x="568" y="27"/>
              </a:cxn>
              <a:cxn ang="0">
                <a:pos x="571" y="39"/>
              </a:cxn>
              <a:cxn ang="0">
                <a:pos x="523" y="53"/>
              </a:cxn>
              <a:cxn ang="0">
                <a:pos x="610" y="23"/>
              </a:cxn>
              <a:cxn ang="0">
                <a:pos x="662" y="8"/>
              </a:cxn>
              <a:cxn ang="0">
                <a:pos x="664" y="20"/>
              </a:cxn>
              <a:cxn ang="0">
                <a:pos x="616" y="28"/>
              </a:cxn>
              <a:cxn ang="0">
                <a:pos x="704" y="9"/>
              </a:cxn>
              <a:cxn ang="0">
                <a:pos x="758" y="0"/>
              </a:cxn>
              <a:cxn ang="0">
                <a:pos x="758" y="12"/>
              </a:cxn>
              <a:cxn ang="0">
                <a:pos x="710" y="15"/>
              </a:cxn>
            </a:cxnLst>
            <a:rect l="0" t="0" r="r" b="b"/>
            <a:pathLst>
              <a:path w="764" h="693">
                <a:moveTo>
                  <a:pt x="7" y="693"/>
                </a:moveTo>
                <a:cubicBezTo>
                  <a:pt x="6" y="693"/>
                  <a:pt x="6" y="693"/>
                  <a:pt x="5" y="693"/>
                </a:cubicBezTo>
                <a:cubicBezTo>
                  <a:pt x="2" y="693"/>
                  <a:pt x="0" y="689"/>
                  <a:pt x="1" y="686"/>
                </a:cubicBezTo>
                <a:cubicBezTo>
                  <a:pt x="4" y="671"/>
                  <a:pt x="8" y="655"/>
                  <a:pt x="12" y="639"/>
                </a:cubicBezTo>
                <a:cubicBezTo>
                  <a:pt x="13" y="636"/>
                  <a:pt x="17" y="634"/>
                  <a:pt x="20" y="635"/>
                </a:cubicBezTo>
                <a:cubicBezTo>
                  <a:pt x="23" y="636"/>
                  <a:pt x="25" y="639"/>
                  <a:pt x="24" y="642"/>
                </a:cubicBezTo>
                <a:cubicBezTo>
                  <a:pt x="20" y="658"/>
                  <a:pt x="16" y="673"/>
                  <a:pt x="13" y="689"/>
                </a:cubicBezTo>
                <a:cubicBezTo>
                  <a:pt x="12" y="691"/>
                  <a:pt x="10" y="693"/>
                  <a:pt x="7" y="693"/>
                </a:cubicBezTo>
                <a:close/>
                <a:moveTo>
                  <a:pt x="32" y="601"/>
                </a:moveTo>
                <a:cubicBezTo>
                  <a:pt x="31" y="601"/>
                  <a:pt x="31" y="601"/>
                  <a:pt x="30" y="601"/>
                </a:cubicBezTo>
                <a:cubicBezTo>
                  <a:pt x="27" y="600"/>
                  <a:pt x="25" y="596"/>
                  <a:pt x="26" y="593"/>
                </a:cubicBezTo>
                <a:cubicBezTo>
                  <a:pt x="31" y="578"/>
                  <a:pt x="36" y="562"/>
                  <a:pt x="42" y="547"/>
                </a:cubicBezTo>
                <a:cubicBezTo>
                  <a:pt x="43" y="544"/>
                  <a:pt x="46" y="543"/>
                  <a:pt x="49" y="544"/>
                </a:cubicBezTo>
                <a:cubicBezTo>
                  <a:pt x="52" y="545"/>
                  <a:pt x="54" y="548"/>
                  <a:pt x="53" y="552"/>
                </a:cubicBezTo>
                <a:cubicBezTo>
                  <a:pt x="47" y="566"/>
                  <a:pt x="42" y="582"/>
                  <a:pt x="37" y="597"/>
                </a:cubicBezTo>
                <a:cubicBezTo>
                  <a:pt x="37" y="599"/>
                  <a:pt x="34" y="601"/>
                  <a:pt x="32" y="601"/>
                </a:cubicBezTo>
                <a:close/>
                <a:moveTo>
                  <a:pt x="64" y="511"/>
                </a:moveTo>
                <a:cubicBezTo>
                  <a:pt x="64" y="511"/>
                  <a:pt x="63" y="511"/>
                  <a:pt x="62" y="510"/>
                </a:cubicBezTo>
                <a:cubicBezTo>
                  <a:pt x="59" y="509"/>
                  <a:pt x="58" y="506"/>
                  <a:pt x="59" y="503"/>
                </a:cubicBezTo>
                <a:cubicBezTo>
                  <a:pt x="65" y="488"/>
                  <a:pt x="72" y="473"/>
                  <a:pt x="78" y="459"/>
                </a:cubicBezTo>
                <a:cubicBezTo>
                  <a:pt x="80" y="456"/>
                  <a:pt x="83" y="454"/>
                  <a:pt x="86" y="456"/>
                </a:cubicBezTo>
                <a:cubicBezTo>
                  <a:pt x="89" y="457"/>
                  <a:pt x="91" y="461"/>
                  <a:pt x="89" y="464"/>
                </a:cubicBezTo>
                <a:cubicBezTo>
                  <a:pt x="83" y="478"/>
                  <a:pt x="76" y="492"/>
                  <a:pt x="70" y="507"/>
                </a:cubicBezTo>
                <a:cubicBezTo>
                  <a:pt x="69" y="510"/>
                  <a:pt x="67" y="511"/>
                  <a:pt x="64" y="511"/>
                </a:cubicBezTo>
                <a:close/>
                <a:moveTo>
                  <a:pt x="105" y="424"/>
                </a:moveTo>
                <a:cubicBezTo>
                  <a:pt x="104" y="424"/>
                  <a:pt x="103" y="424"/>
                  <a:pt x="102" y="424"/>
                </a:cubicBezTo>
                <a:cubicBezTo>
                  <a:pt x="99" y="422"/>
                  <a:pt x="98" y="418"/>
                  <a:pt x="100" y="415"/>
                </a:cubicBezTo>
                <a:cubicBezTo>
                  <a:pt x="107" y="401"/>
                  <a:pt x="115" y="387"/>
                  <a:pt x="123" y="373"/>
                </a:cubicBezTo>
                <a:cubicBezTo>
                  <a:pt x="125" y="371"/>
                  <a:pt x="129" y="370"/>
                  <a:pt x="132" y="371"/>
                </a:cubicBezTo>
                <a:cubicBezTo>
                  <a:pt x="134" y="373"/>
                  <a:pt x="135" y="377"/>
                  <a:pt x="134" y="380"/>
                </a:cubicBezTo>
                <a:cubicBezTo>
                  <a:pt x="126" y="393"/>
                  <a:pt x="118" y="407"/>
                  <a:pt x="110" y="421"/>
                </a:cubicBezTo>
                <a:cubicBezTo>
                  <a:pt x="109" y="423"/>
                  <a:pt x="107" y="424"/>
                  <a:pt x="105" y="424"/>
                </a:cubicBezTo>
                <a:close/>
                <a:moveTo>
                  <a:pt x="154" y="342"/>
                </a:moveTo>
                <a:cubicBezTo>
                  <a:pt x="153" y="342"/>
                  <a:pt x="152" y="342"/>
                  <a:pt x="151" y="341"/>
                </a:cubicBezTo>
                <a:cubicBezTo>
                  <a:pt x="148" y="339"/>
                  <a:pt x="147" y="335"/>
                  <a:pt x="149" y="333"/>
                </a:cubicBezTo>
                <a:cubicBezTo>
                  <a:pt x="158" y="319"/>
                  <a:pt x="167" y="306"/>
                  <a:pt x="177" y="293"/>
                </a:cubicBezTo>
                <a:cubicBezTo>
                  <a:pt x="179" y="291"/>
                  <a:pt x="183" y="290"/>
                  <a:pt x="185" y="292"/>
                </a:cubicBezTo>
                <a:cubicBezTo>
                  <a:pt x="188" y="294"/>
                  <a:pt x="189" y="298"/>
                  <a:pt x="187" y="301"/>
                </a:cubicBezTo>
                <a:cubicBezTo>
                  <a:pt x="177" y="313"/>
                  <a:pt x="168" y="326"/>
                  <a:pt x="159" y="339"/>
                </a:cubicBezTo>
                <a:cubicBezTo>
                  <a:pt x="158" y="341"/>
                  <a:pt x="156" y="342"/>
                  <a:pt x="154" y="342"/>
                </a:cubicBezTo>
                <a:close/>
                <a:moveTo>
                  <a:pt x="212" y="266"/>
                </a:moveTo>
                <a:cubicBezTo>
                  <a:pt x="210" y="266"/>
                  <a:pt x="209" y="265"/>
                  <a:pt x="208" y="264"/>
                </a:cubicBezTo>
                <a:cubicBezTo>
                  <a:pt x="205" y="262"/>
                  <a:pt x="205" y="258"/>
                  <a:pt x="207" y="256"/>
                </a:cubicBezTo>
                <a:cubicBezTo>
                  <a:pt x="218" y="244"/>
                  <a:pt x="228" y="232"/>
                  <a:pt x="239" y="220"/>
                </a:cubicBezTo>
                <a:cubicBezTo>
                  <a:pt x="242" y="218"/>
                  <a:pt x="246" y="218"/>
                  <a:pt x="248" y="220"/>
                </a:cubicBezTo>
                <a:cubicBezTo>
                  <a:pt x="250" y="222"/>
                  <a:pt x="250" y="226"/>
                  <a:pt x="248" y="228"/>
                </a:cubicBezTo>
                <a:cubicBezTo>
                  <a:pt x="237" y="240"/>
                  <a:pt x="227" y="252"/>
                  <a:pt x="216" y="264"/>
                </a:cubicBezTo>
                <a:cubicBezTo>
                  <a:pt x="215" y="265"/>
                  <a:pt x="213" y="266"/>
                  <a:pt x="212" y="266"/>
                </a:cubicBezTo>
                <a:close/>
                <a:moveTo>
                  <a:pt x="278" y="197"/>
                </a:moveTo>
                <a:cubicBezTo>
                  <a:pt x="276" y="197"/>
                  <a:pt x="275" y="196"/>
                  <a:pt x="274" y="195"/>
                </a:cubicBezTo>
                <a:cubicBezTo>
                  <a:pt x="271" y="193"/>
                  <a:pt x="272" y="189"/>
                  <a:pt x="274" y="187"/>
                </a:cubicBezTo>
                <a:cubicBezTo>
                  <a:pt x="286" y="176"/>
                  <a:pt x="298" y="165"/>
                  <a:pt x="311" y="155"/>
                </a:cubicBezTo>
                <a:cubicBezTo>
                  <a:pt x="313" y="153"/>
                  <a:pt x="317" y="154"/>
                  <a:pt x="319" y="156"/>
                </a:cubicBezTo>
                <a:cubicBezTo>
                  <a:pt x="321" y="159"/>
                  <a:pt x="321" y="163"/>
                  <a:pt x="318" y="165"/>
                </a:cubicBezTo>
                <a:cubicBezTo>
                  <a:pt x="306" y="174"/>
                  <a:pt x="294" y="185"/>
                  <a:pt x="282" y="195"/>
                </a:cubicBezTo>
                <a:cubicBezTo>
                  <a:pt x="281" y="196"/>
                  <a:pt x="280" y="197"/>
                  <a:pt x="278" y="197"/>
                </a:cubicBezTo>
                <a:close/>
                <a:moveTo>
                  <a:pt x="353" y="138"/>
                </a:moveTo>
                <a:cubicBezTo>
                  <a:pt x="351" y="138"/>
                  <a:pt x="349" y="137"/>
                  <a:pt x="348" y="135"/>
                </a:cubicBezTo>
                <a:cubicBezTo>
                  <a:pt x="346" y="132"/>
                  <a:pt x="347" y="129"/>
                  <a:pt x="350" y="127"/>
                </a:cubicBezTo>
                <a:cubicBezTo>
                  <a:pt x="363" y="118"/>
                  <a:pt x="376" y="109"/>
                  <a:pt x="390" y="101"/>
                </a:cubicBezTo>
                <a:cubicBezTo>
                  <a:pt x="393" y="99"/>
                  <a:pt x="397" y="100"/>
                  <a:pt x="398" y="103"/>
                </a:cubicBezTo>
                <a:cubicBezTo>
                  <a:pt x="400" y="106"/>
                  <a:pt x="399" y="110"/>
                  <a:pt x="396" y="111"/>
                </a:cubicBezTo>
                <a:cubicBezTo>
                  <a:pt x="383" y="119"/>
                  <a:pt x="369" y="128"/>
                  <a:pt x="356" y="137"/>
                </a:cubicBezTo>
                <a:cubicBezTo>
                  <a:pt x="355" y="137"/>
                  <a:pt x="354" y="138"/>
                  <a:pt x="353" y="138"/>
                </a:cubicBezTo>
                <a:close/>
                <a:moveTo>
                  <a:pt x="435" y="89"/>
                </a:moveTo>
                <a:cubicBezTo>
                  <a:pt x="433" y="89"/>
                  <a:pt x="431" y="88"/>
                  <a:pt x="430" y="86"/>
                </a:cubicBezTo>
                <a:cubicBezTo>
                  <a:pt x="428" y="83"/>
                  <a:pt x="430" y="79"/>
                  <a:pt x="433" y="78"/>
                </a:cubicBezTo>
                <a:cubicBezTo>
                  <a:pt x="447" y="71"/>
                  <a:pt x="462" y="64"/>
                  <a:pt x="476" y="58"/>
                </a:cubicBezTo>
                <a:cubicBezTo>
                  <a:pt x="480" y="57"/>
                  <a:pt x="483" y="58"/>
                  <a:pt x="484" y="61"/>
                </a:cubicBezTo>
                <a:cubicBezTo>
                  <a:pt x="486" y="64"/>
                  <a:pt x="484" y="68"/>
                  <a:pt x="481" y="69"/>
                </a:cubicBezTo>
                <a:cubicBezTo>
                  <a:pt x="466" y="75"/>
                  <a:pt x="452" y="82"/>
                  <a:pt x="438" y="89"/>
                </a:cubicBezTo>
                <a:cubicBezTo>
                  <a:pt x="437" y="89"/>
                  <a:pt x="436" y="89"/>
                  <a:pt x="435" y="89"/>
                </a:cubicBezTo>
                <a:close/>
                <a:moveTo>
                  <a:pt x="523" y="53"/>
                </a:moveTo>
                <a:cubicBezTo>
                  <a:pt x="521" y="53"/>
                  <a:pt x="519" y="51"/>
                  <a:pt x="518" y="49"/>
                </a:cubicBezTo>
                <a:cubicBezTo>
                  <a:pt x="517" y="45"/>
                  <a:pt x="518" y="42"/>
                  <a:pt x="522" y="41"/>
                </a:cubicBezTo>
                <a:cubicBezTo>
                  <a:pt x="537" y="36"/>
                  <a:pt x="552" y="31"/>
                  <a:pt x="568" y="27"/>
                </a:cubicBezTo>
                <a:cubicBezTo>
                  <a:pt x="571" y="26"/>
                  <a:pt x="574" y="28"/>
                  <a:pt x="575" y="31"/>
                </a:cubicBezTo>
                <a:cubicBezTo>
                  <a:pt x="576" y="35"/>
                  <a:pt x="574" y="38"/>
                  <a:pt x="571" y="39"/>
                </a:cubicBezTo>
                <a:cubicBezTo>
                  <a:pt x="555" y="43"/>
                  <a:pt x="540" y="47"/>
                  <a:pt x="525" y="52"/>
                </a:cubicBezTo>
                <a:cubicBezTo>
                  <a:pt x="525" y="53"/>
                  <a:pt x="524" y="53"/>
                  <a:pt x="523" y="53"/>
                </a:cubicBezTo>
                <a:close/>
                <a:moveTo>
                  <a:pt x="616" y="28"/>
                </a:moveTo>
                <a:cubicBezTo>
                  <a:pt x="613" y="28"/>
                  <a:pt x="610" y="26"/>
                  <a:pt x="610" y="23"/>
                </a:cubicBezTo>
                <a:cubicBezTo>
                  <a:pt x="609" y="20"/>
                  <a:pt x="611" y="17"/>
                  <a:pt x="615" y="16"/>
                </a:cubicBezTo>
                <a:cubicBezTo>
                  <a:pt x="630" y="13"/>
                  <a:pt x="646" y="10"/>
                  <a:pt x="662" y="8"/>
                </a:cubicBezTo>
                <a:cubicBezTo>
                  <a:pt x="665" y="8"/>
                  <a:pt x="668" y="10"/>
                  <a:pt x="669" y="13"/>
                </a:cubicBezTo>
                <a:cubicBezTo>
                  <a:pt x="669" y="16"/>
                  <a:pt x="667" y="19"/>
                  <a:pt x="664" y="20"/>
                </a:cubicBezTo>
                <a:cubicBezTo>
                  <a:pt x="648" y="22"/>
                  <a:pt x="632" y="25"/>
                  <a:pt x="617" y="28"/>
                </a:cubicBezTo>
                <a:cubicBezTo>
                  <a:pt x="616" y="28"/>
                  <a:pt x="616" y="28"/>
                  <a:pt x="616" y="28"/>
                </a:cubicBezTo>
                <a:close/>
                <a:moveTo>
                  <a:pt x="710" y="15"/>
                </a:moveTo>
                <a:cubicBezTo>
                  <a:pt x="707" y="15"/>
                  <a:pt x="705" y="12"/>
                  <a:pt x="704" y="9"/>
                </a:cubicBezTo>
                <a:cubicBezTo>
                  <a:pt x="704" y="6"/>
                  <a:pt x="706" y="3"/>
                  <a:pt x="710" y="3"/>
                </a:cubicBezTo>
                <a:cubicBezTo>
                  <a:pt x="725" y="1"/>
                  <a:pt x="742" y="0"/>
                  <a:pt x="758" y="0"/>
                </a:cubicBezTo>
                <a:cubicBezTo>
                  <a:pt x="761" y="0"/>
                  <a:pt x="764" y="2"/>
                  <a:pt x="764" y="6"/>
                </a:cubicBezTo>
                <a:cubicBezTo>
                  <a:pt x="764" y="9"/>
                  <a:pt x="761" y="12"/>
                  <a:pt x="758" y="12"/>
                </a:cubicBezTo>
                <a:cubicBezTo>
                  <a:pt x="742" y="12"/>
                  <a:pt x="726" y="13"/>
                  <a:pt x="711" y="15"/>
                </a:cubicBezTo>
                <a:lnTo>
                  <a:pt x="710" y="1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7" name="Freeform 146"/>
          <p:cNvSpPr>
            <a:spLocks noEditPoints="1"/>
          </p:cNvSpPr>
          <p:nvPr/>
        </p:nvSpPr>
        <p:spPr bwMode="auto">
          <a:xfrm>
            <a:off x="6027210" y="3740151"/>
            <a:ext cx="266700" cy="1621367"/>
          </a:xfrm>
          <a:custGeom>
            <a:avLst/>
            <a:gdLst/>
            <a:ahLst/>
            <a:cxnLst>
              <a:cxn ang="0">
                <a:pos x="5" y="787"/>
              </a:cxn>
              <a:cxn ang="0">
                <a:pos x="8" y="733"/>
              </a:cxn>
              <a:cxn ang="0">
                <a:pos x="17" y="787"/>
              </a:cxn>
              <a:cxn ang="0">
                <a:pos x="7" y="699"/>
              </a:cxn>
              <a:cxn ang="0">
                <a:pos x="0" y="645"/>
              </a:cxn>
              <a:cxn ang="0">
                <a:pos x="6" y="639"/>
              </a:cxn>
              <a:cxn ang="0">
                <a:pos x="13" y="692"/>
              </a:cxn>
              <a:cxn ang="0">
                <a:pos x="6" y="603"/>
              </a:cxn>
              <a:cxn ang="0">
                <a:pos x="0" y="596"/>
              </a:cxn>
              <a:cxn ang="0">
                <a:pos x="8" y="541"/>
              </a:cxn>
              <a:cxn ang="0">
                <a:pos x="12" y="596"/>
              </a:cxn>
              <a:cxn ang="0">
                <a:pos x="9" y="505"/>
              </a:cxn>
              <a:cxn ang="0">
                <a:pos x="3" y="499"/>
              </a:cxn>
              <a:cxn ang="0">
                <a:pos x="13" y="445"/>
              </a:cxn>
              <a:cxn ang="0">
                <a:pos x="15" y="499"/>
              </a:cxn>
              <a:cxn ang="0">
                <a:pos x="16" y="409"/>
              </a:cxn>
              <a:cxn ang="0">
                <a:pos x="10" y="403"/>
              </a:cxn>
              <a:cxn ang="0">
                <a:pos x="22" y="349"/>
              </a:cxn>
              <a:cxn ang="0">
                <a:pos x="22" y="404"/>
              </a:cxn>
              <a:cxn ang="0">
                <a:pos x="28" y="314"/>
              </a:cxn>
              <a:cxn ang="0">
                <a:pos x="22" y="307"/>
              </a:cxn>
              <a:cxn ang="0">
                <a:pos x="37" y="255"/>
              </a:cxn>
              <a:cxn ang="0">
                <a:pos x="34" y="309"/>
              </a:cxn>
              <a:cxn ang="0">
                <a:pos x="45" y="219"/>
              </a:cxn>
              <a:cxn ang="0">
                <a:pos x="40" y="212"/>
              </a:cxn>
              <a:cxn ang="0">
                <a:pos x="59" y="161"/>
              </a:cxn>
              <a:cxn ang="0">
                <a:pos x="51" y="215"/>
              </a:cxn>
              <a:cxn ang="0">
                <a:pos x="71" y="127"/>
              </a:cxn>
              <a:cxn ang="0">
                <a:pos x="65" y="119"/>
              </a:cxn>
              <a:cxn ang="0">
                <a:pos x="90" y="70"/>
              </a:cxn>
              <a:cxn ang="0">
                <a:pos x="77" y="123"/>
              </a:cxn>
              <a:cxn ang="0">
                <a:pos x="108" y="39"/>
              </a:cxn>
              <a:cxn ang="0">
                <a:pos x="103" y="30"/>
              </a:cxn>
              <a:cxn ang="0">
                <a:pos x="126" y="2"/>
              </a:cxn>
              <a:cxn ang="0">
                <a:pos x="114" y="35"/>
              </a:cxn>
            </a:cxnLst>
            <a:rect l="0" t="0" r="r" b="b"/>
            <a:pathLst>
              <a:path w="130" h="793">
                <a:moveTo>
                  <a:pt x="11" y="793"/>
                </a:moveTo>
                <a:cubicBezTo>
                  <a:pt x="8" y="793"/>
                  <a:pt x="5" y="791"/>
                  <a:pt x="5" y="787"/>
                </a:cubicBezTo>
                <a:cubicBezTo>
                  <a:pt x="5" y="787"/>
                  <a:pt x="4" y="769"/>
                  <a:pt x="2" y="739"/>
                </a:cubicBezTo>
                <a:cubicBezTo>
                  <a:pt x="2" y="736"/>
                  <a:pt x="5" y="733"/>
                  <a:pt x="8" y="733"/>
                </a:cubicBezTo>
                <a:cubicBezTo>
                  <a:pt x="11" y="733"/>
                  <a:pt x="14" y="735"/>
                  <a:pt x="14" y="739"/>
                </a:cubicBezTo>
                <a:cubicBezTo>
                  <a:pt x="16" y="769"/>
                  <a:pt x="17" y="786"/>
                  <a:pt x="17" y="787"/>
                </a:cubicBezTo>
                <a:cubicBezTo>
                  <a:pt x="17" y="790"/>
                  <a:pt x="15" y="793"/>
                  <a:pt x="11" y="793"/>
                </a:cubicBezTo>
                <a:close/>
                <a:moveTo>
                  <a:pt x="7" y="699"/>
                </a:moveTo>
                <a:cubicBezTo>
                  <a:pt x="4" y="699"/>
                  <a:pt x="1" y="695"/>
                  <a:pt x="1" y="692"/>
                </a:cubicBezTo>
                <a:cubicBezTo>
                  <a:pt x="1" y="676"/>
                  <a:pt x="0" y="661"/>
                  <a:pt x="0" y="645"/>
                </a:cubicBezTo>
                <a:cubicBezTo>
                  <a:pt x="0" y="641"/>
                  <a:pt x="3" y="639"/>
                  <a:pt x="6" y="639"/>
                </a:cubicBezTo>
                <a:cubicBezTo>
                  <a:pt x="6" y="639"/>
                  <a:pt x="6" y="639"/>
                  <a:pt x="6" y="639"/>
                </a:cubicBezTo>
                <a:cubicBezTo>
                  <a:pt x="10" y="639"/>
                  <a:pt x="12" y="641"/>
                  <a:pt x="12" y="644"/>
                </a:cubicBezTo>
                <a:cubicBezTo>
                  <a:pt x="12" y="660"/>
                  <a:pt x="13" y="677"/>
                  <a:pt x="13" y="692"/>
                </a:cubicBezTo>
                <a:cubicBezTo>
                  <a:pt x="13" y="696"/>
                  <a:pt x="10" y="695"/>
                  <a:pt x="7" y="699"/>
                </a:cubicBezTo>
                <a:close/>
                <a:moveTo>
                  <a:pt x="6" y="603"/>
                </a:moveTo>
                <a:cubicBezTo>
                  <a:pt x="6" y="603"/>
                  <a:pt x="6" y="603"/>
                  <a:pt x="6" y="603"/>
                </a:cubicBezTo>
                <a:cubicBezTo>
                  <a:pt x="3" y="599"/>
                  <a:pt x="0" y="599"/>
                  <a:pt x="0" y="596"/>
                </a:cubicBezTo>
                <a:cubicBezTo>
                  <a:pt x="1" y="580"/>
                  <a:pt x="1" y="563"/>
                  <a:pt x="2" y="547"/>
                </a:cubicBezTo>
                <a:cubicBezTo>
                  <a:pt x="2" y="544"/>
                  <a:pt x="4" y="541"/>
                  <a:pt x="8" y="541"/>
                </a:cubicBezTo>
                <a:cubicBezTo>
                  <a:pt x="11" y="541"/>
                  <a:pt x="14" y="544"/>
                  <a:pt x="14" y="547"/>
                </a:cubicBezTo>
                <a:cubicBezTo>
                  <a:pt x="13" y="563"/>
                  <a:pt x="13" y="580"/>
                  <a:pt x="12" y="596"/>
                </a:cubicBezTo>
                <a:cubicBezTo>
                  <a:pt x="12" y="599"/>
                  <a:pt x="10" y="603"/>
                  <a:pt x="6" y="603"/>
                </a:cubicBezTo>
                <a:close/>
                <a:moveTo>
                  <a:pt x="9" y="505"/>
                </a:moveTo>
                <a:cubicBezTo>
                  <a:pt x="9" y="505"/>
                  <a:pt x="9" y="505"/>
                  <a:pt x="9" y="505"/>
                </a:cubicBezTo>
                <a:cubicBezTo>
                  <a:pt x="6" y="505"/>
                  <a:pt x="3" y="502"/>
                  <a:pt x="3" y="499"/>
                </a:cubicBezTo>
                <a:cubicBezTo>
                  <a:pt x="4" y="483"/>
                  <a:pt x="5" y="466"/>
                  <a:pt x="6" y="451"/>
                </a:cubicBezTo>
                <a:cubicBezTo>
                  <a:pt x="7" y="447"/>
                  <a:pt x="10" y="445"/>
                  <a:pt x="13" y="445"/>
                </a:cubicBezTo>
                <a:cubicBezTo>
                  <a:pt x="16" y="445"/>
                  <a:pt x="19" y="448"/>
                  <a:pt x="18" y="451"/>
                </a:cubicBezTo>
                <a:cubicBezTo>
                  <a:pt x="17" y="467"/>
                  <a:pt x="16" y="483"/>
                  <a:pt x="15" y="499"/>
                </a:cubicBezTo>
                <a:cubicBezTo>
                  <a:pt x="15" y="503"/>
                  <a:pt x="13" y="505"/>
                  <a:pt x="9" y="505"/>
                </a:cubicBezTo>
                <a:close/>
                <a:moveTo>
                  <a:pt x="16" y="409"/>
                </a:moveTo>
                <a:cubicBezTo>
                  <a:pt x="16" y="409"/>
                  <a:pt x="16" y="409"/>
                  <a:pt x="16" y="409"/>
                </a:cubicBezTo>
                <a:cubicBezTo>
                  <a:pt x="12" y="409"/>
                  <a:pt x="10" y="406"/>
                  <a:pt x="10" y="403"/>
                </a:cubicBezTo>
                <a:cubicBezTo>
                  <a:pt x="12" y="386"/>
                  <a:pt x="14" y="370"/>
                  <a:pt x="15" y="355"/>
                </a:cubicBezTo>
                <a:cubicBezTo>
                  <a:pt x="16" y="351"/>
                  <a:pt x="19" y="349"/>
                  <a:pt x="22" y="349"/>
                </a:cubicBezTo>
                <a:cubicBezTo>
                  <a:pt x="25" y="350"/>
                  <a:pt x="28" y="353"/>
                  <a:pt x="27" y="356"/>
                </a:cubicBezTo>
                <a:cubicBezTo>
                  <a:pt x="26" y="372"/>
                  <a:pt x="24" y="388"/>
                  <a:pt x="22" y="404"/>
                </a:cubicBezTo>
                <a:cubicBezTo>
                  <a:pt x="22" y="407"/>
                  <a:pt x="19" y="409"/>
                  <a:pt x="16" y="409"/>
                </a:cubicBezTo>
                <a:close/>
                <a:moveTo>
                  <a:pt x="28" y="314"/>
                </a:moveTo>
                <a:cubicBezTo>
                  <a:pt x="27" y="314"/>
                  <a:pt x="27" y="314"/>
                  <a:pt x="27" y="314"/>
                </a:cubicBezTo>
                <a:cubicBezTo>
                  <a:pt x="24" y="313"/>
                  <a:pt x="21" y="310"/>
                  <a:pt x="22" y="307"/>
                </a:cubicBezTo>
                <a:cubicBezTo>
                  <a:pt x="24" y="291"/>
                  <a:pt x="27" y="275"/>
                  <a:pt x="30" y="259"/>
                </a:cubicBezTo>
                <a:cubicBezTo>
                  <a:pt x="30" y="256"/>
                  <a:pt x="34" y="254"/>
                  <a:pt x="37" y="255"/>
                </a:cubicBezTo>
                <a:cubicBezTo>
                  <a:pt x="40" y="255"/>
                  <a:pt x="42" y="258"/>
                  <a:pt x="42" y="262"/>
                </a:cubicBezTo>
                <a:cubicBezTo>
                  <a:pt x="39" y="277"/>
                  <a:pt x="36" y="293"/>
                  <a:pt x="34" y="309"/>
                </a:cubicBezTo>
                <a:cubicBezTo>
                  <a:pt x="33" y="312"/>
                  <a:pt x="31" y="314"/>
                  <a:pt x="28" y="314"/>
                </a:cubicBezTo>
                <a:close/>
                <a:moveTo>
                  <a:pt x="45" y="219"/>
                </a:moveTo>
                <a:cubicBezTo>
                  <a:pt x="45" y="219"/>
                  <a:pt x="44" y="219"/>
                  <a:pt x="44" y="219"/>
                </a:cubicBezTo>
                <a:cubicBezTo>
                  <a:pt x="41" y="219"/>
                  <a:pt x="39" y="215"/>
                  <a:pt x="40" y="212"/>
                </a:cubicBezTo>
                <a:cubicBezTo>
                  <a:pt x="43" y="196"/>
                  <a:pt x="47" y="180"/>
                  <a:pt x="51" y="165"/>
                </a:cubicBezTo>
                <a:cubicBezTo>
                  <a:pt x="52" y="162"/>
                  <a:pt x="55" y="160"/>
                  <a:pt x="59" y="161"/>
                </a:cubicBezTo>
                <a:cubicBezTo>
                  <a:pt x="62" y="162"/>
                  <a:pt x="64" y="165"/>
                  <a:pt x="63" y="168"/>
                </a:cubicBezTo>
                <a:cubicBezTo>
                  <a:pt x="59" y="183"/>
                  <a:pt x="55" y="199"/>
                  <a:pt x="51" y="215"/>
                </a:cubicBezTo>
                <a:cubicBezTo>
                  <a:pt x="51" y="218"/>
                  <a:pt x="48" y="219"/>
                  <a:pt x="45" y="219"/>
                </a:cubicBezTo>
                <a:close/>
                <a:moveTo>
                  <a:pt x="71" y="127"/>
                </a:moveTo>
                <a:cubicBezTo>
                  <a:pt x="70" y="127"/>
                  <a:pt x="70" y="127"/>
                  <a:pt x="69" y="127"/>
                </a:cubicBezTo>
                <a:cubicBezTo>
                  <a:pt x="66" y="126"/>
                  <a:pt x="64" y="122"/>
                  <a:pt x="65" y="119"/>
                </a:cubicBezTo>
                <a:cubicBezTo>
                  <a:pt x="71" y="103"/>
                  <a:pt x="76" y="88"/>
                  <a:pt x="82" y="74"/>
                </a:cubicBezTo>
                <a:cubicBezTo>
                  <a:pt x="84" y="71"/>
                  <a:pt x="87" y="69"/>
                  <a:pt x="90" y="70"/>
                </a:cubicBezTo>
                <a:cubicBezTo>
                  <a:pt x="93" y="72"/>
                  <a:pt x="95" y="75"/>
                  <a:pt x="93" y="78"/>
                </a:cubicBezTo>
                <a:cubicBezTo>
                  <a:pt x="88" y="92"/>
                  <a:pt x="82" y="107"/>
                  <a:pt x="77" y="123"/>
                </a:cubicBezTo>
                <a:cubicBezTo>
                  <a:pt x="76" y="125"/>
                  <a:pt x="73" y="127"/>
                  <a:pt x="71" y="127"/>
                </a:cubicBezTo>
                <a:close/>
                <a:moveTo>
                  <a:pt x="108" y="39"/>
                </a:moveTo>
                <a:cubicBezTo>
                  <a:pt x="107" y="39"/>
                  <a:pt x="106" y="38"/>
                  <a:pt x="106" y="38"/>
                </a:cubicBezTo>
                <a:cubicBezTo>
                  <a:pt x="103" y="36"/>
                  <a:pt x="101" y="33"/>
                  <a:pt x="103" y="30"/>
                </a:cubicBezTo>
                <a:cubicBezTo>
                  <a:pt x="108" y="21"/>
                  <a:pt x="113" y="12"/>
                  <a:pt x="118" y="4"/>
                </a:cubicBezTo>
                <a:cubicBezTo>
                  <a:pt x="120" y="1"/>
                  <a:pt x="123" y="0"/>
                  <a:pt x="126" y="2"/>
                </a:cubicBezTo>
                <a:cubicBezTo>
                  <a:pt x="129" y="4"/>
                  <a:pt x="130" y="7"/>
                  <a:pt x="128" y="10"/>
                </a:cubicBezTo>
                <a:cubicBezTo>
                  <a:pt x="123" y="18"/>
                  <a:pt x="118" y="27"/>
                  <a:pt x="114" y="35"/>
                </a:cubicBezTo>
                <a:cubicBezTo>
                  <a:pt x="113" y="37"/>
                  <a:pt x="110" y="39"/>
                  <a:pt x="108" y="3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" name="Freeform 147"/>
          <p:cNvSpPr>
            <a:spLocks noEditPoints="1"/>
          </p:cNvSpPr>
          <p:nvPr/>
        </p:nvSpPr>
        <p:spPr bwMode="auto">
          <a:xfrm>
            <a:off x="5779559" y="2808818"/>
            <a:ext cx="1642533" cy="2512484"/>
          </a:xfrm>
          <a:custGeom>
            <a:avLst/>
            <a:gdLst/>
            <a:ahLst/>
            <a:cxnLst>
              <a:cxn ang="0">
                <a:pos x="5" y="1217"/>
              </a:cxn>
              <a:cxn ang="0">
                <a:pos x="54" y="1210"/>
              </a:cxn>
              <a:cxn ang="0">
                <a:pos x="95" y="1189"/>
              </a:cxn>
              <a:cxn ang="0">
                <a:pos x="135" y="1156"/>
              </a:cxn>
              <a:cxn ang="0">
                <a:pos x="98" y="1189"/>
              </a:cxn>
              <a:cxn ang="0">
                <a:pos x="174" y="1141"/>
              </a:cxn>
              <a:cxn ang="0">
                <a:pos x="226" y="1110"/>
              </a:cxn>
              <a:cxn ang="0">
                <a:pos x="180" y="1144"/>
              </a:cxn>
              <a:cxn ang="0">
                <a:pos x="258" y="1082"/>
              </a:cxn>
              <a:cxn ang="0">
                <a:pos x="304" y="1064"/>
              </a:cxn>
              <a:cxn ang="0">
                <a:pos x="339" y="1037"/>
              </a:cxn>
              <a:cxn ang="0">
                <a:pos x="373" y="996"/>
              </a:cxn>
              <a:cxn ang="0">
                <a:pos x="343" y="1035"/>
              </a:cxn>
              <a:cxn ang="0">
                <a:pos x="409" y="974"/>
              </a:cxn>
              <a:cxn ang="0">
                <a:pos x="453" y="933"/>
              </a:cxn>
              <a:cxn ang="0">
                <a:pos x="413" y="976"/>
              </a:cxn>
              <a:cxn ang="0">
                <a:pos x="479" y="899"/>
              </a:cxn>
              <a:cxn ang="0">
                <a:pos x="521" y="873"/>
              </a:cxn>
              <a:cxn ang="0">
                <a:pos x="548" y="839"/>
              </a:cxn>
              <a:cxn ang="0">
                <a:pos x="573" y="791"/>
              </a:cxn>
              <a:cxn ang="0">
                <a:pos x="552" y="836"/>
              </a:cxn>
              <a:cxn ang="0">
                <a:pos x="603" y="761"/>
              </a:cxn>
              <a:cxn ang="0">
                <a:pos x="637" y="712"/>
              </a:cxn>
              <a:cxn ang="0">
                <a:pos x="607" y="763"/>
              </a:cxn>
              <a:cxn ang="0">
                <a:pos x="653" y="673"/>
              </a:cxn>
              <a:cxn ang="0">
                <a:pos x="687" y="637"/>
              </a:cxn>
              <a:cxn ang="0">
                <a:pos x="703" y="597"/>
              </a:cxn>
              <a:cxn ang="0">
                <a:pos x="717" y="545"/>
              </a:cxn>
              <a:cxn ang="0">
                <a:pos x="708" y="593"/>
              </a:cxn>
              <a:cxn ang="0">
                <a:pos x="737" y="508"/>
              </a:cxn>
              <a:cxn ang="0">
                <a:pos x="756" y="451"/>
              </a:cxn>
              <a:cxn ang="0">
                <a:pos x="739" y="508"/>
              </a:cxn>
              <a:cxn ang="0">
                <a:pos x="761" y="409"/>
              </a:cxn>
              <a:cxn ang="0">
                <a:pos x="784" y="365"/>
              </a:cxn>
              <a:cxn ang="0">
                <a:pos x="786" y="322"/>
              </a:cxn>
              <a:cxn ang="0">
                <a:pos x="786" y="268"/>
              </a:cxn>
              <a:cxn ang="0">
                <a:pos x="792" y="317"/>
              </a:cxn>
              <a:cxn ang="0">
                <a:pos x="796" y="227"/>
              </a:cxn>
              <a:cxn ang="0">
                <a:pos x="798" y="167"/>
              </a:cxn>
              <a:cxn ang="0">
                <a:pos x="802" y="221"/>
              </a:cxn>
              <a:cxn ang="0">
                <a:pos x="792" y="125"/>
              </a:cxn>
              <a:cxn ang="0">
                <a:pos x="802" y="77"/>
              </a:cxn>
              <a:cxn ang="0">
                <a:pos x="792" y="35"/>
              </a:cxn>
              <a:cxn ang="0">
                <a:pos x="789" y="0"/>
              </a:cxn>
              <a:cxn ang="0">
                <a:pos x="793" y="35"/>
              </a:cxn>
            </a:cxnLst>
            <a:rect l="0" t="0" r="r" b="b"/>
            <a:pathLst>
              <a:path w="804" h="1229">
                <a:moveTo>
                  <a:pt x="7" y="1229"/>
                </a:moveTo>
                <a:cubicBezTo>
                  <a:pt x="5" y="1229"/>
                  <a:pt x="2" y="1228"/>
                  <a:pt x="1" y="1225"/>
                </a:cubicBezTo>
                <a:cubicBezTo>
                  <a:pt x="0" y="1222"/>
                  <a:pt x="2" y="1219"/>
                  <a:pt x="5" y="1217"/>
                </a:cubicBezTo>
                <a:cubicBezTo>
                  <a:pt x="5" y="1217"/>
                  <a:pt x="22" y="1211"/>
                  <a:pt x="49" y="1199"/>
                </a:cubicBezTo>
                <a:cubicBezTo>
                  <a:pt x="52" y="1197"/>
                  <a:pt x="56" y="1199"/>
                  <a:pt x="57" y="1202"/>
                </a:cubicBezTo>
                <a:cubicBezTo>
                  <a:pt x="58" y="1205"/>
                  <a:pt x="57" y="1208"/>
                  <a:pt x="54" y="1210"/>
                </a:cubicBezTo>
                <a:cubicBezTo>
                  <a:pt x="26" y="1222"/>
                  <a:pt x="10" y="1228"/>
                  <a:pt x="9" y="1229"/>
                </a:cubicBezTo>
                <a:cubicBezTo>
                  <a:pt x="8" y="1229"/>
                  <a:pt x="8" y="1229"/>
                  <a:pt x="7" y="1229"/>
                </a:cubicBezTo>
                <a:close/>
                <a:moveTo>
                  <a:pt x="95" y="1189"/>
                </a:moveTo>
                <a:cubicBezTo>
                  <a:pt x="93" y="1189"/>
                  <a:pt x="91" y="1188"/>
                  <a:pt x="90" y="1186"/>
                </a:cubicBezTo>
                <a:cubicBezTo>
                  <a:pt x="88" y="1183"/>
                  <a:pt x="89" y="1180"/>
                  <a:pt x="92" y="1178"/>
                </a:cubicBezTo>
                <a:cubicBezTo>
                  <a:pt x="106" y="1171"/>
                  <a:pt x="121" y="1164"/>
                  <a:pt x="135" y="1156"/>
                </a:cubicBezTo>
                <a:cubicBezTo>
                  <a:pt x="138" y="1154"/>
                  <a:pt x="141" y="1155"/>
                  <a:pt x="143" y="1158"/>
                </a:cubicBezTo>
                <a:cubicBezTo>
                  <a:pt x="145" y="1161"/>
                  <a:pt x="143" y="1165"/>
                  <a:pt x="141" y="1166"/>
                </a:cubicBezTo>
                <a:cubicBezTo>
                  <a:pt x="126" y="1174"/>
                  <a:pt x="112" y="1182"/>
                  <a:pt x="98" y="1189"/>
                </a:cubicBezTo>
                <a:cubicBezTo>
                  <a:pt x="97" y="1189"/>
                  <a:pt x="96" y="1189"/>
                  <a:pt x="95" y="1189"/>
                </a:cubicBezTo>
                <a:close/>
                <a:moveTo>
                  <a:pt x="180" y="1144"/>
                </a:moveTo>
                <a:cubicBezTo>
                  <a:pt x="178" y="1144"/>
                  <a:pt x="176" y="1143"/>
                  <a:pt x="174" y="1141"/>
                </a:cubicBezTo>
                <a:cubicBezTo>
                  <a:pt x="173" y="1138"/>
                  <a:pt x="174" y="1134"/>
                  <a:pt x="177" y="1132"/>
                </a:cubicBezTo>
                <a:cubicBezTo>
                  <a:pt x="190" y="1124"/>
                  <a:pt x="204" y="1116"/>
                  <a:pt x="218" y="1108"/>
                </a:cubicBezTo>
                <a:cubicBezTo>
                  <a:pt x="220" y="1106"/>
                  <a:pt x="224" y="1107"/>
                  <a:pt x="226" y="1110"/>
                </a:cubicBezTo>
                <a:cubicBezTo>
                  <a:pt x="228" y="1112"/>
                  <a:pt x="227" y="1116"/>
                  <a:pt x="224" y="1118"/>
                </a:cubicBezTo>
                <a:cubicBezTo>
                  <a:pt x="210" y="1126"/>
                  <a:pt x="196" y="1135"/>
                  <a:pt x="183" y="1143"/>
                </a:cubicBezTo>
                <a:cubicBezTo>
                  <a:pt x="182" y="1143"/>
                  <a:pt x="181" y="1144"/>
                  <a:pt x="180" y="1144"/>
                </a:cubicBezTo>
                <a:close/>
                <a:moveTo>
                  <a:pt x="261" y="1093"/>
                </a:moveTo>
                <a:cubicBezTo>
                  <a:pt x="259" y="1093"/>
                  <a:pt x="257" y="1092"/>
                  <a:pt x="256" y="1090"/>
                </a:cubicBezTo>
                <a:cubicBezTo>
                  <a:pt x="254" y="1087"/>
                  <a:pt x="255" y="1083"/>
                  <a:pt x="258" y="1082"/>
                </a:cubicBezTo>
                <a:cubicBezTo>
                  <a:pt x="271" y="1073"/>
                  <a:pt x="284" y="1063"/>
                  <a:pt x="297" y="1054"/>
                </a:cubicBezTo>
                <a:cubicBezTo>
                  <a:pt x="300" y="1052"/>
                  <a:pt x="304" y="1053"/>
                  <a:pt x="306" y="1056"/>
                </a:cubicBezTo>
                <a:cubicBezTo>
                  <a:pt x="307" y="1058"/>
                  <a:pt x="307" y="1062"/>
                  <a:pt x="304" y="1064"/>
                </a:cubicBezTo>
                <a:cubicBezTo>
                  <a:pt x="291" y="1073"/>
                  <a:pt x="278" y="1083"/>
                  <a:pt x="264" y="1092"/>
                </a:cubicBezTo>
                <a:cubicBezTo>
                  <a:pt x="263" y="1092"/>
                  <a:pt x="262" y="1093"/>
                  <a:pt x="261" y="1093"/>
                </a:cubicBezTo>
                <a:close/>
                <a:moveTo>
                  <a:pt x="339" y="1037"/>
                </a:moveTo>
                <a:cubicBezTo>
                  <a:pt x="337" y="1037"/>
                  <a:pt x="336" y="1036"/>
                  <a:pt x="334" y="1034"/>
                </a:cubicBezTo>
                <a:cubicBezTo>
                  <a:pt x="332" y="1032"/>
                  <a:pt x="333" y="1028"/>
                  <a:pt x="336" y="1026"/>
                </a:cubicBezTo>
                <a:cubicBezTo>
                  <a:pt x="348" y="1016"/>
                  <a:pt x="361" y="1006"/>
                  <a:pt x="373" y="996"/>
                </a:cubicBezTo>
                <a:cubicBezTo>
                  <a:pt x="376" y="994"/>
                  <a:pt x="379" y="994"/>
                  <a:pt x="382" y="997"/>
                </a:cubicBezTo>
                <a:cubicBezTo>
                  <a:pt x="384" y="999"/>
                  <a:pt x="383" y="1003"/>
                  <a:pt x="381" y="1005"/>
                </a:cubicBezTo>
                <a:cubicBezTo>
                  <a:pt x="368" y="1015"/>
                  <a:pt x="356" y="1025"/>
                  <a:pt x="343" y="1035"/>
                </a:cubicBezTo>
                <a:cubicBezTo>
                  <a:pt x="342" y="1036"/>
                  <a:pt x="341" y="1037"/>
                  <a:pt x="339" y="1037"/>
                </a:cubicBezTo>
                <a:close/>
                <a:moveTo>
                  <a:pt x="413" y="976"/>
                </a:moveTo>
                <a:cubicBezTo>
                  <a:pt x="412" y="976"/>
                  <a:pt x="410" y="975"/>
                  <a:pt x="409" y="974"/>
                </a:cubicBezTo>
                <a:cubicBezTo>
                  <a:pt x="407" y="971"/>
                  <a:pt x="407" y="967"/>
                  <a:pt x="409" y="965"/>
                </a:cubicBezTo>
                <a:cubicBezTo>
                  <a:pt x="421" y="955"/>
                  <a:pt x="433" y="944"/>
                  <a:pt x="445" y="933"/>
                </a:cubicBezTo>
                <a:cubicBezTo>
                  <a:pt x="447" y="931"/>
                  <a:pt x="451" y="931"/>
                  <a:pt x="453" y="933"/>
                </a:cubicBezTo>
                <a:cubicBezTo>
                  <a:pt x="456" y="935"/>
                  <a:pt x="455" y="939"/>
                  <a:pt x="453" y="942"/>
                </a:cubicBezTo>
                <a:cubicBezTo>
                  <a:pt x="441" y="952"/>
                  <a:pt x="429" y="963"/>
                  <a:pt x="417" y="974"/>
                </a:cubicBezTo>
                <a:cubicBezTo>
                  <a:pt x="416" y="975"/>
                  <a:pt x="415" y="976"/>
                  <a:pt x="413" y="976"/>
                </a:cubicBezTo>
                <a:close/>
                <a:moveTo>
                  <a:pt x="483" y="910"/>
                </a:moveTo>
                <a:cubicBezTo>
                  <a:pt x="482" y="910"/>
                  <a:pt x="480" y="909"/>
                  <a:pt x="479" y="908"/>
                </a:cubicBezTo>
                <a:cubicBezTo>
                  <a:pt x="477" y="905"/>
                  <a:pt x="477" y="902"/>
                  <a:pt x="479" y="899"/>
                </a:cubicBezTo>
                <a:cubicBezTo>
                  <a:pt x="490" y="888"/>
                  <a:pt x="501" y="876"/>
                  <a:pt x="512" y="865"/>
                </a:cubicBezTo>
                <a:cubicBezTo>
                  <a:pt x="514" y="862"/>
                  <a:pt x="518" y="862"/>
                  <a:pt x="520" y="864"/>
                </a:cubicBezTo>
                <a:cubicBezTo>
                  <a:pt x="523" y="866"/>
                  <a:pt x="523" y="870"/>
                  <a:pt x="521" y="873"/>
                </a:cubicBezTo>
                <a:cubicBezTo>
                  <a:pt x="510" y="884"/>
                  <a:pt x="499" y="896"/>
                  <a:pt x="488" y="908"/>
                </a:cubicBezTo>
                <a:cubicBezTo>
                  <a:pt x="486" y="909"/>
                  <a:pt x="485" y="910"/>
                  <a:pt x="483" y="910"/>
                </a:cubicBezTo>
                <a:close/>
                <a:moveTo>
                  <a:pt x="548" y="839"/>
                </a:moveTo>
                <a:cubicBezTo>
                  <a:pt x="546" y="839"/>
                  <a:pt x="545" y="838"/>
                  <a:pt x="544" y="837"/>
                </a:cubicBezTo>
                <a:cubicBezTo>
                  <a:pt x="541" y="835"/>
                  <a:pt x="541" y="831"/>
                  <a:pt x="543" y="829"/>
                </a:cubicBezTo>
                <a:cubicBezTo>
                  <a:pt x="553" y="816"/>
                  <a:pt x="564" y="804"/>
                  <a:pt x="573" y="791"/>
                </a:cubicBezTo>
                <a:cubicBezTo>
                  <a:pt x="575" y="789"/>
                  <a:pt x="579" y="788"/>
                  <a:pt x="582" y="790"/>
                </a:cubicBezTo>
                <a:cubicBezTo>
                  <a:pt x="584" y="792"/>
                  <a:pt x="585" y="796"/>
                  <a:pt x="583" y="799"/>
                </a:cubicBezTo>
                <a:cubicBezTo>
                  <a:pt x="573" y="811"/>
                  <a:pt x="563" y="824"/>
                  <a:pt x="552" y="836"/>
                </a:cubicBezTo>
                <a:cubicBezTo>
                  <a:pt x="551" y="838"/>
                  <a:pt x="550" y="839"/>
                  <a:pt x="548" y="839"/>
                </a:cubicBezTo>
                <a:close/>
                <a:moveTo>
                  <a:pt x="607" y="763"/>
                </a:moveTo>
                <a:cubicBezTo>
                  <a:pt x="605" y="763"/>
                  <a:pt x="604" y="762"/>
                  <a:pt x="603" y="761"/>
                </a:cubicBezTo>
                <a:cubicBezTo>
                  <a:pt x="600" y="760"/>
                  <a:pt x="600" y="756"/>
                  <a:pt x="602" y="753"/>
                </a:cubicBezTo>
                <a:cubicBezTo>
                  <a:pt x="611" y="740"/>
                  <a:pt x="620" y="727"/>
                  <a:pt x="628" y="714"/>
                </a:cubicBezTo>
                <a:cubicBezTo>
                  <a:pt x="630" y="711"/>
                  <a:pt x="634" y="710"/>
                  <a:pt x="637" y="712"/>
                </a:cubicBezTo>
                <a:cubicBezTo>
                  <a:pt x="639" y="714"/>
                  <a:pt x="640" y="717"/>
                  <a:pt x="638" y="720"/>
                </a:cubicBezTo>
                <a:cubicBezTo>
                  <a:pt x="630" y="733"/>
                  <a:pt x="621" y="747"/>
                  <a:pt x="611" y="760"/>
                </a:cubicBezTo>
                <a:cubicBezTo>
                  <a:pt x="610" y="762"/>
                  <a:pt x="608" y="763"/>
                  <a:pt x="607" y="763"/>
                </a:cubicBezTo>
                <a:close/>
                <a:moveTo>
                  <a:pt x="658" y="682"/>
                </a:moveTo>
                <a:cubicBezTo>
                  <a:pt x="657" y="682"/>
                  <a:pt x="656" y="682"/>
                  <a:pt x="655" y="681"/>
                </a:cubicBezTo>
                <a:cubicBezTo>
                  <a:pt x="653" y="679"/>
                  <a:pt x="652" y="676"/>
                  <a:pt x="653" y="673"/>
                </a:cubicBezTo>
                <a:cubicBezTo>
                  <a:pt x="661" y="659"/>
                  <a:pt x="669" y="645"/>
                  <a:pt x="676" y="631"/>
                </a:cubicBezTo>
                <a:cubicBezTo>
                  <a:pt x="678" y="628"/>
                  <a:pt x="682" y="627"/>
                  <a:pt x="685" y="629"/>
                </a:cubicBezTo>
                <a:cubicBezTo>
                  <a:pt x="687" y="630"/>
                  <a:pt x="689" y="634"/>
                  <a:pt x="687" y="637"/>
                </a:cubicBezTo>
                <a:cubicBezTo>
                  <a:pt x="680" y="651"/>
                  <a:pt x="672" y="665"/>
                  <a:pt x="664" y="679"/>
                </a:cubicBezTo>
                <a:cubicBezTo>
                  <a:pt x="663" y="681"/>
                  <a:pt x="661" y="682"/>
                  <a:pt x="658" y="682"/>
                </a:cubicBezTo>
                <a:close/>
                <a:moveTo>
                  <a:pt x="703" y="597"/>
                </a:moveTo>
                <a:cubicBezTo>
                  <a:pt x="702" y="597"/>
                  <a:pt x="701" y="597"/>
                  <a:pt x="700" y="596"/>
                </a:cubicBezTo>
                <a:cubicBezTo>
                  <a:pt x="697" y="595"/>
                  <a:pt x="696" y="591"/>
                  <a:pt x="698" y="588"/>
                </a:cubicBezTo>
                <a:cubicBezTo>
                  <a:pt x="704" y="574"/>
                  <a:pt x="711" y="559"/>
                  <a:pt x="717" y="545"/>
                </a:cubicBezTo>
                <a:cubicBezTo>
                  <a:pt x="718" y="542"/>
                  <a:pt x="721" y="540"/>
                  <a:pt x="724" y="541"/>
                </a:cubicBezTo>
                <a:cubicBezTo>
                  <a:pt x="728" y="543"/>
                  <a:pt x="729" y="546"/>
                  <a:pt x="728" y="549"/>
                </a:cubicBezTo>
                <a:cubicBezTo>
                  <a:pt x="722" y="564"/>
                  <a:pt x="715" y="579"/>
                  <a:pt x="708" y="593"/>
                </a:cubicBezTo>
                <a:cubicBezTo>
                  <a:pt x="707" y="596"/>
                  <a:pt x="705" y="597"/>
                  <a:pt x="703" y="597"/>
                </a:cubicBezTo>
                <a:close/>
                <a:moveTo>
                  <a:pt x="739" y="508"/>
                </a:moveTo>
                <a:cubicBezTo>
                  <a:pt x="739" y="508"/>
                  <a:pt x="738" y="508"/>
                  <a:pt x="737" y="508"/>
                </a:cubicBezTo>
                <a:cubicBezTo>
                  <a:pt x="734" y="507"/>
                  <a:pt x="733" y="503"/>
                  <a:pt x="734" y="500"/>
                </a:cubicBezTo>
                <a:cubicBezTo>
                  <a:pt x="739" y="485"/>
                  <a:pt x="744" y="470"/>
                  <a:pt x="749" y="455"/>
                </a:cubicBezTo>
                <a:cubicBezTo>
                  <a:pt x="750" y="452"/>
                  <a:pt x="753" y="450"/>
                  <a:pt x="756" y="451"/>
                </a:cubicBezTo>
                <a:cubicBezTo>
                  <a:pt x="759" y="452"/>
                  <a:pt x="761" y="455"/>
                  <a:pt x="760" y="458"/>
                </a:cubicBezTo>
                <a:cubicBezTo>
                  <a:pt x="755" y="474"/>
                  <a:pt x="750" y="489"/>
                  <a:pt x="745" y="504"/>
                </a:cubicBezTo>
                <a:cubicBezTo>
                  <a:pt x="744" y="507"/>
                  <a:pt x="742" y="508"/>
                  <a:pt x="739" y="508"/>
                </a:cubicBezTo>
                <a:close/>
                <a:moveTo>
                  <a:pt x="767" y="416"/>
                </a:moveTo>
                <a:cubicBezTo>
                  <a:pt x="767" y="416"/>
                  <a:pt x="766" y="416"/>
                  <a:pt x="766" y="416"/>
                </a:cubicBezTo>
                <a:cubicBezTo>
                  <a:pt x="762" y="415"/>
                  <a:pt x="760" y="412"/>
                  <a:pt x="761" y="409"/>
                </a:cubicBezTo>
                <a:cubicBezTo>
                  <a:pt x="765" y="394"/>
                  <a:pt x="769" y="378"/>
                  <a:pt x="772" y="362"/>
                </a:cubicBezTo>
                <a:cubicBezTo>
                  <a:pt x="772" y="359"/>
                  <a:pt x="776" y="357"/>
                  <a:pt x="779" y="358"/>
                </a:cubicBezTo>
                <a:cubicBezTo>
                  <a:pt x="782" y="358"/>
                  <a:pt x="784" y="362"/>
                  <a:pt x="784" y="365"/>
                </a:cubicBezTo>
                <a:cubicBezTo>
                  <a:pt x="780" y="381"/>
                  <a:pt x="777" y="396"/>
                  <a:pt x="773" y="412"/>
                </a:cubicBezTo>
                <a:cubicBezTo>
                  <a:pt x="772" y="415"/>
                  <a:pt x="770" y="416"/>
                  <a:pt x="767" y="416"/>
                </a:cubicBezTo>
                <a:close/>
                <a:moveTo>
                  <a:pt x="786" y="322"/>
                </a:moveTo>
                <a:cubicBezTo>
                  <a:pt x="785" y="322"/>
                  <a:pt x="785" y="322"/>
                  <a:pt x="785" y="322"/>
                </a:cubicBezTo>
                <a:cubicBezTo>
                  <a:pt x="782" y="322"/>
                  <a:pt x="780" y="319"/>
                  <a:pt x="780" y="316"/>
                </a:cubicBezTo>
                <a:cubicBezTo>
                  <a:pt x="782" y="300"/>
                  <a:pt x="785" y="284"/>
                  <a:pt x="786" y="268"/>
                </a:cubicBezTo>
                <a:cubicBezTo>
                  <a:pt x="787" y="265"/>
                  <a:pt x="790" y="263"/>
                  <a:pt x="793" y="263"/>
                </a:cubicBezTo>
                <a:cubicBezTo>
                  <a:pt x="796" y="263"/>
                  <a:pt x="799" y="266"/>
                  <a:pt x="798" y="270"/>
                </a:cubicBezTo>
                <a:cubicBezTo>
                  <a:pt x="796" y="286"/>
                  <a:pt x="794" y="302"/>
                  <a:pt x="792" y="317"/>
                </a:cubicBezTo>
                <a:cubicBezTo>
                  <a:pt x="792" y="320"/>
                  <a:pt x="789" y="322"/>
                  <a:pt x="786" y="322"/>
                </a:cubicBezTo>
                <a:close/>
                <a:moveTo>
                  <a:pt x="796" y="227"/>
                </a:moveTo>
                <a:cubicBezTo>
                  <a:pt x="796" y="227"/>
                  <a:pt x="796" y="227"/>
                  <a:pt x="796" y="227"/>
                </a:cubicBezTo>
                <a:cubicBezTo>
                  <a:pt x="793" y="227"/>
                  <a:pt x="790" y="224"/>
                  <a:pt x="790" y="221"/>
                </a:cubicBezTo>
                <a:cubicBezTo>
                  <a:pt x="791" y="205"/>
                  <a:pt x="792" y="189"/>
                  <a:pt x="792" y="173"/>
                </a:cubicBezTo>
                <a:cubicBezTo>
                  <a:pt x="792" y="170"/>
                  <a:pt x="795" y="167"/>
                  <a:pt x="798" y="167"/>
                </a:cubicBezTo>
                <a:cubicBezTo>
                  <a:pt x="798" y="167"/>
                  <a:pt x="798" y="167"/>
                  <a:pt x="798" y="167"/>
                </a:cubicBezTo>
                <a:cubicBezTo>
                  <a:pt x="802" y="167"/>
                  <a:pt x="804" y="170"/>
                  <a:pt x="804" y="173"/>
                </a:cubicBezTo>
                <a:cubicBezTo>
                  <a:pt x="804" y="189"/>
                  <a:pt x="803" y="206"/>
                  <a:pt x="802" y="221"/>
                </a:cubicBezTo>
                <a:cubicBezTo>
                  <a:pt x="802" y="225"/>
                  <a:pt x="799" y="227"/>
                  <a:pt x="796" y="227"/>
                </a:cubicBezTo>
                <a:close/>
                <a:moveTo>
                  <a:pt x="798" y="131"/>
                </a:moveTo>
                <a:cubicBezTo>
                  <a:pt x="795" y="131"/>
                  <a:pt x="792" y="129"/>
                  <a:pt x="792" y="125"/>
                </a:cubicBezTo>
                <a:cubicBezTo>
                  <a:pt x="792" y="110"/>
                  <a:pt x="791" y="94"/>
                  <a:pt x="790" y="78"/>
                </a:cubicBezTo>
                <a:cubicBezTo>
                  <a:pt x="790" y="74"/>
                  <a:pt x="792" y="71"/>
                  <a:pt x="796" y="71"/>
                </a:cubicBezTo>
                <a:cubicBezTo>
                  <a:pt x="799" y="71"/>
                  <a:pt x="802" y="74"/>
                  <a:pt x="802" y="77"/>
                </a:cubicBezTo>
                <a:cubicBezTo>
                  <a:pt x="803" y="93"/>
                  <a:pt x="804" y="109"/>
                  <a:pt x="804" y="125"/>
                </a:cubicBezTo>
                <a:cubicBezTo>
                  <a:pt x="804" y="128"/>
                  <a:pt x="802" y="131"/>
                  <a:pt x="798" y="131"/>
                </a:cubicBezTo>
                <a:close/>
                <a:moveTo>
                  <a:pt x="792" y="35"/>
                </a:moveTo>
                <a:cubicBezTo>
                  <a:pt x="789" y="35"/>
                  <a:pt x="787" y="33"/>
                  <a:pt x="786" y="30"/>
                </a:cubicBezTo>
                <a:cubicBezTo>
                  <a:pt x="785" y="22"/>
                  <a:pt x="785" y="15"/>
                  <a:pt x="784" y="7"/>
                </a:cubicBezTo>
                <a:cubicBezTo>
                  <a:pt x="783" y="3"/>
                  <a:pt x="786" y="0"/>
                  <a:pt x="789" y="0"/>
                </a:cubicBezTo>
                <a:cubicBezTo>
                  <a:pt x="792" y="0"/>
                  <a:pt x="795" y="2"/>
                  <a:pt x="796" y="5"/>
                </a:cubicBezTo>
                <a:cubicBezTo>
                  <a:pt x="796" y="13"/>
                  <a:pt x="797" y="21"/>
                  <a:pt x="798" y="29"/>
                </a:cubicBezTo>
                <a:cubicBezTo>
                  <a:pt x="798" y="32"/>
                  <a:pt x="796" y="35"/>
                  <a:pt x="793" y="35"/>
                </a:cubicBezTo>
                <a:lnTo>
                  <a:pt x="792" y="35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9" name="Freeform 148"/>
          <p:cNvSpPr>
            <a:spLocks noEditPoints="1"/>
          </p:cNvSpPr>
          <p:nvPr/>
        </p:nvSpPr>
        <p:spPr bwMode="auto">
          <a:xfrm>
            <a:off x="5047192" y="3913718"/>
            <a:ext cx="874184" cy="1384300"/>
          </a:xfrm>
          <a:custGeom>
            <a:avLst/>
            <a:gdLst/>
            <a:ahLst/>
            <a:cxnLst>
              <a:cxn ang="0">
                <a:pos x="416" y="672"/>
              </a:cxn>
              <a:cxn ang="0">
                <a:pos x="417" y="618"/>
              </a:cxn>
              <a:cxn ang="0">
                <a:pos x="428" y="672"/>
              </a:cxn>
              <a:cxn ang="0">
                <a:pos x="422" y="678"/>
              </a:cxn>
              <a:cxn ang="0">
                <a:pos x="405" y="578"/>
              </a:cxn>
              <a:cxn ang="0">
                <a:pos x="400" y="524"/>
              </a:cxn>
              <a:cxn ang="0">
                <a:pos x="417" y="576"/>
              </a:cxn>
              <a:cxn ang="0">
                <a:pos x="411" y="583"/>
              </a:cxn>
              <a:cxn ang="0">
                <a:pos x="383" y="485"/>
              </a:cxn>
              <a:cxn ang="0">
                <a:pos x="371" y="432"/>
              </a:cxn>
              <a:cxn ang="0">
                <a:pos x="394" y="482"/>
              </a:cxn>
              <a:cxn ang="0">
                <a:pos x="389" y="490"/>
              </a:cxn>
              <a:cxn ang="0">
                <a:pos x="350" y="396"/>
              </a:cxn>
              <a:cxn ang="0">
                <a:pos x="331" y="345"/>
              </a:cxn>
              <a:cxn ang="0">
                <a:pos x="361" y="391"/>
              </a:cxn>
              <a:cxn ang="0">
                <a:pos x="355" y="400"/>
              </a:cxn>
              <a:cxn ang="0">
                <a:pos x="306" y="312"/>
              </a:cxn>
              <a:cxn ang="0">
                <a:pos x="282" y="263"/>
              </a:cxn>
              <a:cxn ang="0">
                <a:pos x="316" y="305"/>
              </a:cxn>
              <a:cxn ang="0">
                <a:pos x="311" y="315"/>
              </a:cxn>
              <a:cxn ang="0">
                <a:pos x="252" y="233"/>
              </a:cxn>
              <a:cxn ang="0">
                <a:pos x="223" y="187"/>
              </a:cxn>
              <a:cxn ang="0">
                <a:pos x="262" y="225"/>
              </a:cxn>
              <a:cxn ang="0">
                <a:pos x="257" y="235"/>
              </a:cxn>
              <a:cxn ang="0">
                <a:pos x="190" y="160"/>
              </a:cxn>
              <a:cxn ang="0">
                <a:pos x="156" y="118"/>
              </a:cxn>
              <a:cxn ang="0">
                <a:pos x="199" y="152"/>
              </a:cxn>
              <a:cxn ang="0">
                <a:pos x="195" y="162"/>
              </a:cxn>
              <a:cxn ang="0">
                <a:pos x="121" y="95"/>
              </a:cxn>
              <a:cxn ang="0">
                <a:pos x="82" y="57"/>
              </a:cxn>
              <a:cxn ang="0">
                <a:pos x="129" y="86"/>
              </a:cxn>
              <a:cxn ang="0">
                <a:pos x="125" y="96"/>
              </a:cxn>
              <a:cxn ang="0">
                <a:pos x="45" y="37"/>
              </a:cxn>
              <a:cxn ang="0">
                <a:pos x="2" y="4"/>
              </a:cxn>
              <a:cxn ang="0">
                <a:pos x="51" y="27"/>
              </a:cxn>
              <a:cxn ang="0">
                <a:pos x="48" y="38"/>
              </a:cxn>
            </a:cxnLst>
            <a:rect l="0" t="0" r="r" b="b"/>
            <a:pathLst>
              <a:path w="428" h="678">
                <a:moveTo>
                  <a:pt x="422" y="678"/>
                </a:moveTo>
                <a:cubicBezTo>
                  <a:pt x="419" y="678"/>
                  <a:pt x="416" y="676"/>
                  <a:pt x="416" y="672"/>
                </a:cubicBezTo>
                <a:cubicBezTo>
                  <a:pt x="415" y="656"/>
                  <a:pt x="414" y="641"/>
                  <a:pt x="412" y="625"/>
                </a:cubicBezTo>
                <a:cubicBezTo>
                  <a:pt x="412" y="622"/>
                  <a:pt x="414" y="619"/>
                  <a:pt x="417" y="618"/>
                </a:cubicBezTo>
                <a:cubicBezTo>
                  <a:pt x="421" y="618"/>
                  <a:pt x="424" y="620"/>
                  <a:pt x="424" y="623"/>
                </a:cubicBezTo>
                <a:cubicBezTo>
                  <a:pt x="426" y="639"/>
                  <a:pt x="427" y="656"/>
                  <a:pt x="428" y="672"/>
                </a:cubicBezTo>
                <a:cubicBezTo>
                  <a:pt x="428" y="675"/>
                  <a:pt x="426" y="678"/>
                  <a:pt x="423" y="678"/>
                </a:cubicBezTo>
                <a:lnTo>
                  <a:pt x="422" y="678"/>
                </a:lnTo>
                <a:close/>
                <a:moveTo>
                  <a:pt x="411" y="583"/>
                </a:moveTo>
                <a:cubicBezTo>
                  <a:pt x="408" y="583"/>
                  <a:pt x="406" y="581"/>
                  <a:pt x="405" y="578"/>
                </a:cubicBezTo>
                <a:cubicBezTo>
                  <a:pt x="402" y="562"/>
                  <a:pt x="399" y="547"/>
                  <a:pt x="395" y="531"/>
                </a:cubicBezTo>
                <a:cubicBezTo>
                  <a:pt x="395" y="528"/>
                  <a:pt x="397" y="525"/>
                  <a:pt x="400" y="524"/>
                </a:cubicBezTo>
                <a:cubicBezTo>
                  <a:pt x="403" y="523"/>
                  <a:pt x="406" y="525"/>
                  <a:pt x="407" y="528"/>
                </a:cubicBezTo>
                <a:cubicBezTo>
                  <a:pt x="411" y="544"/>
                  <a:pt x="414" y="560"/>
                  <a:pt x="417" y="576"/>
                </a:cubicBezTo>
                <a:cubicBezTo>
                  <a:pt x="418" y="579"/>
                  <a:pt x="415" y="582"/>
                  <a:pt x="412" y="583"/>
                </a:cubicBezTo>
                <a:lnTo>
                  <a:pt x="411" y="583"/>
                </a:lnTo>
                <a:close/>
                <a:moveTo>
                  <a:pt x="389" y="490"/>
                </a:moveTo>
                <a:cubicBezTo>
                  <a:pt x="386" y="490"/>
                  <a:pt x="384" y="488"/>
                  <a:pt x="383" y="485"/>
                </a:cubicBezTo>
                <a:cubicBezTo>
                  <a:pt x="378" y="470"/>
                  <a:pt x="373" y="455"/>
                  <a:pt x="368" y="440"/>
                </a:cubicBezTo>
                <a:cubicBezTo>
                  <a:pt x="366" y="437"/>
                  <a:pt x="368" y="434"/>
                  <a:pt x="371" y="432"/>
                </a:cubicBezTo>
                <a:cubicBezTo>
                  <a:pt x="374" y="431"/>
                  <a:pt x="378" y="433"/>
                  <a:pt x="379" y="436"/>
                </a:cubicBezTo>
                <a:cubicBezTo>
                  <a:pt x="384" y="451"/>
                  <a:pt x="390" y="466"/>
                  <a:pt x="394" y="482"/>
                </a:cubicBezTo>
                <a:cubicBezTo>
                  <a:pt x="395" y="485"/>
                  <a:pt x="394" y="488"/>
                  <a:pt x="390" y="489"/>
                </a:cubicBezTo>
                <a:cubicBezTo>
                  <a:pt x="390" y="489"/>
                  <a:pt x="389" y="490"/>
                  <a:pt x="389" y="490"/>
                </a:cubicBezTo>
                <a:close/>
                <a:moveTo>
                  <a:pt x="355" y="400"/>
                </a:moveTo>
                <a:cubicBezTo>
                  <a:pt x="353" y="400"/>
                  <a:pt x="351" y="398"/>
                  <a:pt x="350" y="396"/>
                </a:cubicBezTo>
                <a:cubicBezTo>
                  <a:pt x="343" y="382"/>
                  <a:pt x="336" y="367"/>
                  <a:pt x="329" y="353"/>
                </a:cubicBezTo>
                <a:cubicBezTo>
                  <a:pt x="327" y="350"/>
                  <a:pt x="329" y="347"/>
                  <a:pt x="331" y="345"/>
                </a:cubicBezTo>
                <a:cubicBezTo>
                  <a:pt x="334" y="344"/>
                  <a:pt x="338" y="345"/>
                  <a:pt x="340" y="348"/>
                </a:cubicBezTo>
                <a:cubicBezTo>
                  <a:pt x="347" y="362"/>
                  <a:pt x="354" y="377"/>
                  <a:pt x="361" y="391"/>
                </a:cubicBezTo>
                <a:cubicBezTo>
                  <a:pt x="362" y="394"/>
                  <a:pt x="361" y="398"/>
                  <a:pt x="357" y="399"/>
                </a:cubicBezTo>
                <a:cubicBezTo>
                  <a:pt x="357" y="400"/>
                  <a:pt x="356" y="400"/>
                  <a:pt x="355" y="400"/>
                </a:cubicBezTo>
                <a:close/>
                <a:moveTo>
                  <a:pt x="311" y="315"/>
                </a:moveTo>
                <a:cubicBezTo>
                  <a:pt x="309" y="315"/>
                  <a:pt x="307" y="314"/>
                  <a:pt x="306" y="312"/>
                </a:cubicBezTo>
                <a:cubicBezTo>
                  <a:pt x="298" y="298"/>
                  <a:pt x="289" y="285"/>
                  <a:pt x="280" y="271"/>
                </a:cubicBezTo>
                <a:cubicBezTo>
                  <a:pt x="278" y="269"/>
                  <a:pt x="279" y="265"/>
                  <a:pt x="282" y="263"/>
                </a:cubicBezTo>
                <a:cubicBezTo>
                  <a:pt x="284" y="261"/>
                  <a:pt x="288" y="262"/>
                  <a:pt x="290" y="265"/>
                </a:cubicBezTo>
                <a:cubicBezTo>
                  <a:pt x="299" y="278"/>
                  <a:pt x="308" y="292"/>
                  <a:pt x="316" y="305"/>
                </a:cubicBezTo>
                <a:cubicBezTo>
                  <a:pt x="318" y="308"/>
                  <a:pt x="317" y="312"/>
                  <a:pt x="314" y="314"/>
                </a:cubicBezTo>
                <a:cubicBezTo>
                  <a:pt x="313" y="314"/>
                  <a:pt x="312" y="315"/>
                  <a:pt x="311" y="315"/>
                </a:cubicBezTo>
                <a:close/>
                <a:moveTo>
                  <a:pt x="257" y="235"/>
                </a:moveTo>
                <a:cubicBezTo>
                  <a:pt x="255" y="235"/>
                  <a:pt x="253" y="234"/>
                  <a:pt x="252" y="233"/>
                </a:cubicBezTo>
                <a:cubicBezTo>
                  <a:pt x="243" y="220"/>
                  <a:pt x="233" y="208"/>
                  <a:pt x="222" y="196"/>
                </a:cubicBezTo>
                <a:cubicBezTo>
                  <a:pt x="220" y="193"/>
                  <a:pt x="220" y="189"/>
                  <a:pt x="223" y="187"/>
                </a:cubicBezTo>
                <a:cubicBezTo>
                  <a:pt x="225" y="185"/>
                  <a:pt x="229" y="185"/>
                  <a:pt x="231" y="188"/>
                </a:cubicBezTo>
                <a:cubicBezTo>
                  <a:pt x="242" y="200"/>
                  <a:pt x="252" y="213"/>
                  <a:pt x="262" y="225"/>
                </a:cubicBezTo>
                <a:cubicBezTo>
                  <a:pt x="264" y="228"/>
                  <a:pt x="263" y="232"/>
                  <a:pt x="261" y="234"/>
                </a:cubicBezTo>
                <a:cubicBezTo>
                  <a:pt x="260" y="235"/>
                  <a:pt x="258" y="235"/>
                  <a:pt x="257" y="235"/>
                </a:cubicBezTo>
                <a:close/>
                <a:moveTo>
                  <a:pt x="195" y="162"/>
                </a:moveTo>
                <a:cubicBezTo>
                  <a:pt x="193" y="162"/>
                  <a:pt x="191" y="162"/>
                  <a:pt x="190" y="160"/>
                </a:cubicBezTo>
                <a:cubicBezTo>
                  <a:pt x="179" y="149"/>
                  <a:pt x="168" y="138"/>
                  <a:pt x="156" y="127"/>
                </a:cubicBezTo>
                <a:cubicBezTo>
                  <a:pt x="154" y="124"/>
                  <a:pt x="154" y="121"/>
                  <a:pt x="156" y="118"/>
                </a:cubicBezTo>
                <a:cubicBezTo>
                  <a:pt x="158" y="116"/>
                  <a:pt x="162" y="116"/>
                  <a:pt x="165" y="118"/>
                </a:cubicBezTo>
                <a:cubicBezTo>
                  <a:pt x="176" y="129"/>
                  <a:pt x="188" y="140"/>
                  <a:pt x="199" y="152"/>
                </a:cubicBezTo>
                <a:cubicBezTo>
                  <a:pt x="201" y="154"/>
                  <a:pt x="201" y="158"/>
                  <a:pt x="199" y="161"/>
                </a:cubicBezTo>
                <a:cubicBezTo>
                  <a:pt x="198" y="162"/>
                  <a:pt x="196" y="162"/>
                  <a:pt x="195" y="162"/>
                </a:cubicBezTo>
                <a:close/>
                <a:moveTo>
                  <a:pt x="125" y="96"/>
                </a:moveTo>
                <a:cubicBezTo>
                  <a:pt x="123" y="96"/>
                  <a:pt x="122" y="96"/>
                  <a:pt x="121" y="95"/>
                </a:cubicBezTo>
                <a:cubicBezTo>
                  <a:pt x="109" y="85"/>
                  <a:pt x="96" y="74"/>
                  <a:pt x="84" y="65"/>
                </a:cubicBezTo>
                <a:cubicBezTo>
                  <a:pt x="81" y="63"/>
                  <a:pt x="80" y="59"/>
                  <a:pt x="82" y="57"/>
                </a:cubicBezTo>
                <a:cubicBezTo>
                  <a:pt x="84" y="54"/>
                  <a:pt x="88" y="53"/>
                  <a:pt x="91" y="55"/>
                </a:cubicBezTo>
                <a:cubicBezTo>
                  <a:pt x="104" y="65"/>
                  <a:pt x="116" y="75"/>
                  <a:pt x="129" y="86"/>
                </a:cubicBezTo>
                <a:cubicBezTo>
                  <a:pt x="131" y="88"/>
                  <a:pt x="131" y="92"/>
                  <a:pt x="129" y="94"/>
                </a:cubicBezTo>
                <a:cubicBezTo>
                  <a:pt x="128" y="96"/>
                  <a:pt x="126" y="96"/>
                  <a:pt x="125" y="96"/>
                </a:cubicBezTo>
                <a:close/>
                <a:moveTo>
                  <a:pt x="48" y="38"/>
                </a:moveTo>
                <a:cubicBezTo>
                  <a:pt x="47" y="38"/>
                  <a:pt x="46" y="38"/>
                  <a:pt x="45" y="37"/>
                </a:cubicBezTo>
                <a:cubicBezTo>
                  <a:pt x="20" y="21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10" y="2"/>
                  <a:pt x="26" y="10"/>
                  <a:pt x="51" y="27"/>
                </a:cubicBezTo>
                <a:cubicBezTo>
                  <a:pt x="54" y="29"/>
                  <a:pt x="55" y="33"/>
                  <a:pt x="53" y="36"/>
                </a:cubicBezTo>
                <a:cubicBezTo>
                  <a:pt x="52" y="37"/>
                  <a:pt x="50" y="38"/>
                  <a:pt x="48" y="3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10" name="Freeform 149"/>
          <p:cNvSpPr>
            <a:spLocks noEditPoints="1"/>
          </p:cNvSpPr>
          <p:nvPr/>
        </p:nvSpPr>
        <p:spPr bwMode="auto">
          <a:xfrm>
            <a:off x="4213226" y="2671233"/>
            <a:ext cx="2019300" cy="2641600"/>
          </a:xfrm>
          <a:custGeom>
            <a:avLst/>
            <a:gdLst/>
            <a:ahLst/>
            <a:cxnLst>
              <a:cxn ang="0">
                <a:pos x="932" y="1280"/>
              </a:cxn>
              <a:cxn ang="0">
                <a:pos x="982" y="1280"/>
              </a:cxn>
              <a:cxn ang="0">
                <a:pos x="888" y="1267"/>
              </a:cxn>
              <a:cxn ang="0">
                <a:pos x="836" y="1244"/>
              </a:cxn>
              <a:cxn ang="0">
                <a:pos x="893" y="1263"/>
              </a:cxn>
              <a:cxn ang="0">
                <a:pos x="794" y="1235"/>
              </a:cxn>
              <a:cxn ang="0">
                <a:pos x="754" y="1206"/>
              </a:cxn>
              <a:cxn ang="0">
                <a:pos x="797" y="1236"/>
              </a:cxn>
              <a:cxn ang="0">
                <a:pos x="662" y="1178"/>
              </a:cxn>
              <a:cxn ang="0">
                <a:pos x="710" y="1187"/>
              </a:cxn>
              <a:cxn ang="0">
                <a:pos x="622" y="1156"/>
              </a:cxn>
              <a:cxn ang="0">
                <a:pos x="574" y="1124"/>
              </a:cxn>
              <a:cxn ang="0">
                <a:pos x="627" y="1153"/>
              </a:cxn>
              <a:cxn ang="0">
                <a:pos x="535" y="1107"/>
              </a:cxn>
              <a:cxn ang="0">
                <a:pos x="501" y="1071"/>
              </a:cxn>
              <a:cxn ang="0">
                <a:pos x="538" y="1108"/>
              </a:cxn>
              <a:cxn ang="0">
                <a:pos x="417" y="1024"/>
              </a:cxn>
              <a:cxn ang="0">
                <a:pos x="462" y="1044"/>
              </a:cxn>
              <a:cxn ang="0">
                <a:pos x="383" y="995"/>
              </a:cxn>
              <a:cxn ang="0">
                <a:pos x="343" y="953"/>
              </a:cxn>
              <a:cxn ang="0">
                <a:pos x="388" y="993"/>
              </a:cxn>
              <a:cxn ang="0">
                <a:pos x="309" y="928"/>
              </a:cxn>
              <a:cxn ang="0">
                <a:pos x="284" y="885"/>
              </a:cxn>
              <a:cxn ang="0">
                <a:pos x="313" y="930"/>
              </a:cxn>
              <a:cxn ang="0">
                <a:pos x="214" y="819"/>
              </a:cxn>
              <a:cxn ang="0">
                <a:pos x="253" y="849"/>
              </a:cxn>
              <a:cxn ang="0">
                <a:pos x="190" y="782"/>
              </a:cxn>
              <a:cxn ang="0">
                <a:pos x="161" y="731"/>
              </a:cxn>
              <a:cxn ang="0">
                <a:pos x="194" y="781"/>
              </a:cxn>
              <a:cxn ang="0">
                <a:pos x="135" y="698"/>
              </a:cxn>
              <a:cxn ang="0">
                <a:pos x="123" y="650"/>
              </a:cxn>
              <a:cxn ang="0">
                <a:pos x="140" y="701"/>
              </a:cxn>
              <a:cxn ang="0">
                <a:pos x="73" y="567"/>
              </a:cxn>
              <a:cxn ang="0">
                <a:pos x="103" y="607"/>
              </a:cxn>
              <a:cxn ang="0">
                <a:pos x="63" y="526"/>
              </a:cxn>
              <a:cxn ang="0">
                <a:pos x="47" y="468"/>
              </a:cxn>
              <a:cxn ang="0">
                <a:pos x="65" y="525"/>
              </a:cxn>
              <a:cxn ang="0">
                <a:pos x="31" y="429"/>
              </a:cxn>
              <a:cxn ang="0">
                <a:pos x="33" y="379"/>
              </a:cxn>
              <a:cxn ang="0">
                <a:pos x="37" y="433"/>
              </a:cxn>
              <a:cxn ang="0">
                <a:pos x="7" y="286"/>
              </a:cxn>
              <a:cxn ang="0">
                <a:pos x="25" y="332"/>
              </a:cxn>
              <a:cxn ang="0">
                <a:pos x="9" y="244"/>
              </a:cxn>
              <a:cxn ang="0">
                <a:pos x="6" y="184"/>
              </a:cxn>
              <a:cxn ang="0">
                <a:pos x="9" y="244"/>
              </a:cxn>
              <a:cxn ang="0">
                <a:pos x="0" y="143"/>
              </a:cxn>
              <a:cxn ang="0">
                <a:pos x="13" y="94"/>
              </a:cxn>
              <a:cxn ang="0">
                <a:pos x="10" y="52"/>
              </a:cxn>
              <a:cxn ang="0">
                <a:pos x="7" y="5"/>
              </a:cxn>
              <a:cxn ang="0">
                <a:pos x="16" y="47"/>
              </a:cxn>
            </a:cxnLst>
            <a:rect l="0" t="0" r="r" b="b"/>
            <a:pathLst>
              <a:path w="988" h="1292">
                <a:moveTo>
                  <a:pt x="981" y="1292"/>
                </a:moveTo>
                <a:cubicBezTo>
                  <a:pt x="981" y="1292"/>
                  <a:pt x="980" y="1292"/>
                  <a:pt x="980" y="1292"/>
                </a:cubicBezTo>
                <a:cubicBezTo>
                  <a:pt x="979" y="1292"/>
                  <a:pt x="962" y="1288"/>
                  <a:pt x="932" y="1280"/>
                </a:cubicBezTo>
                <a:cubicBezTo>
                  <a:pt x="929" y="1280"/>
                  <a:pt x="927" y="1276"/>
                  <a:pt x="928" y="1273"/>
                </a:cubicBezTo>
                <a:cubicBezTo>
                  <a:pt x="929" y="1270"/>
                  <a:pt x="932" y="1268"/>
                  <a:pt x="935" y="1269"/>
                </a:cubicBezTo>
                <a:cubicBezTo>
                  <a:pt x="965" y="1277"/>
                  <a:pt x="982" y="1280"/>
                  <a:pt x="982" y="1280"/>
                </a:cubicBezTo>
                <a:cubicBezTo>
                  <a:pt x="985" y="1281"/>
                  <a:pt x="988" y="1284"/>
                  <a:pt x="987" y="1287"/>
                </a:cubicBezTo>
                <a:cubicBezTo>
                  <a:pt x="986" y="1290"/>
                  <a:pt x="984" y="1292"/>
                  <a:pt x="981" y="1292"/>
                </a:cubicBezTo>
                <a:close/>
                <a:moveTo>
                  <a:pt x="888" y="1267"/>
                </a:moveTo>
                <a:cubicBezTo>
                  <a:pt x="887" y="1267"/>
                  <a:pt x="886" y="1267"/>
                  <a:pt x="886" y="1267"/>
                </a:cubicBezTo>
                <a:cubicBezTo>
                  <a:pt x="871" y="1262"/>
                  <a:pt x="855" y="1257"/>
                  <a:pt x="840" y="1252"/>
                </a:cubicBezTo>
                <a:cubicBezTo>
                  <a:pt x="837" y="1251"/>
                  <a:pt x="835" y="1247"/>
                  <a:pt x="836" y="1244"/>
                </a:cubicBezTo>
                <a:cubicBezTo>
                  <a:pt x="837" y="1241"/>
                  <a:pt x="841" y="1240"/>
                  <a:pt x="844" y="1241"/>
                </a:cubicBezTo>
                <a:cubicBezTo>
                  <a:pt x="859" y="1246"/>
                  <a:pt x="874" y="1251"/>
                  <a:pt x="889" y="1256"/>
                </a:cubicBezTo>
                <a:cubicBezTo>
                  <a:pt x="893" y="1256"/>
                  <a:pt x="894" y="1260"/>
                  <a:pt x="893" y="1263"/>
                </a:cubicBezTo>
                <a:cubicBezTo>
                  <a:pt x="893" y="1266"/>
                  <a:pt x="890" y="1267"/>
                  <a:pt x="888" y="1267"/>
                </a:cubicBezTo>
                <a:close/>
                <a:moveTo>
                  <a:pt x="797" y="1236"/>
                </a:moveTo>
                <a:cubicBezTo>
                  <a:pt x="796" y="1236"/>
                  <a:pt x="795" y="1236"/>
                  <a:pt x="794" y="1235"/>
                </a:cubicBezTo>
                <a:cubicBezTo>
                  <a:pt x="779" y="1230"/>
                  <a:pt x="764" y="1224"/>
                  <a:pt x="750" y="1218"/>
                </a:cubicBezTo>
                <a:cubicBezTo>
                  <a:pt x="747" y="1216"/>
                  <a:pt x="745" y="1213"/>
                  <a:pt x="746" y="1210"/>
                </a:cubicBezTo>
                <a:cubicBezTo>
                  <a:pt x="748" y="1207"/>
                  <a:pt x="751" y="1205"/>
                  <a:pt x="754" y="1206"/>
                </a:cubicBezTo>
                <a:cubicBezTo>
                  <a:pt x="769" y="1213"/>
                  <a:pt x="784" y="1219"/>
                  <a:pt x="799" y="1224"/>
                </a:cubicBezTo>
                <a:cubicBezTo>
                  <a:pt x="802" y="1225"/>
                  <a:pt x="803" y="1229"/>
                  <a:pt x="802" y="1232"/>
                </a:cubicBezTo>
                <a:cubicBezTo>
                  <a:pt x="801" y="1234"/>
                  <a:pt x="799" y="1236"/>
                  <a:pt x="797" y="1236"/>
                </a:cubicBezTo>
                <a:close/>
                <a:moveTo>
                  <a:pt x="708" y="1199"/>
                </a:moveTo>
                <a:cubicBezTo>
                  <a:pt x="707" y="1199"/>
                  <a:pt x="706" y="1199"/>
                  <a:pt x="705" y="1198"/>
                </a:cubicBezTo>
                <a:cubicBezTo>
                  <a:pt x="691" y="1192"/>
                  <a:pt x="676" y="1185"/>
                  <a:pt x="662" y="1178"/>
                </a:cubicBezTo>
                <a:cubicBezTo>
                  <a:pt x="659" y="1176"/>
                  <a:pt x="658" y="1173"/>
                  <a:pt x="659" y="1170"/>
                </a:cubicBezTo>
                <a:cubicBezTo>
                  <a:pt x="660" y="1167"/>
                  <a:pt x="664" y="1165"/>
                  <a:pt x="667" y="1167"/>
                </a:cubicBezTo>
                <a:cubicBezTo>
                  <a:pt x="681" y="1174"/>
                  <a:pt x="696" y="1181"/>
                  <a:pt x="710" y="1187"/>
                </a:cubicBezTo>
                <a:cubicBezTo>
                  <a:pt x="713" y="1189"/>
                  <a:pt x="715" y="1192"/>
                  <a:pt x="713" y="1195"/>
                </a:cubicBezTo>
                <a:cubicBezTo>
                  <a:pt x="712" y="1197"/>
                  <a:pt x="710" y="1199"/>
                  <a:pt x="708" y="1199"/>
                </a:cubicBezTo>
                <a:close/>
                <a:moveTo>
                  <a:pt x="622" y="1156"/>
                </a:moveTo>
                <a:cubicBezTo>
                  <a:pt x="621" y="1156"/>
                  <a:pt x="620" y="1156"/>
                  <a:pt x="619" y="1156"/>
                </a:cubicBezTo>
                <a:cubicBezTo>
                  <a:pt x="605" y="1148"/>
                  <a:pt x="590" y="1140"/>
                  <a:pt x="577" y="1132"/>
                </a:cubicBezTo>
                <a:cubicBezTo>
                  <a:pt x="574" y="1131"/>
                  <a:pt x="573" y="1127"/>
                  <a:pt x="574" y="1124"/>
                </a:cubicBezTo>
                <a:cubicBezTo>
                  <a:pt x="576" y="1121"/>
                  <a:pt x="580" y="1120"/>
                  <a:pt x="583" y="1122"/>
                </a:cubicBezTo>
                <a:cubicBezTo>
                  <a:pt x="596" y="1130"/>
                  <a:pt x="610" y="1137"/>
                  <a:pt x="624" y="1145"/>
                </a:cubicBezTo>
                <a:cubicBezTo>
                  <a:pt x="627" y="1147"/>
                  <a:pt x="628" y="1150"/>
                  <a:pt x="627" y="1153"/>
                </a:cubicBezTo>
                <a:cubicBezTo>
                  <a:pt x="626" y="1155"/>
                  <a:pt x="624" y="1156"/>
                  <a:pt x="622" y="1156"/>
                </a:cubicBezTo>
                <a:close/>
                <a:moveTo>
                  <a:pt x="538" y="1108"/>
                </a:moveTo>
                <a:cubicBezTo>
                  <a:pt x="537" y="1108"/>
                  <a:pt x="536" y="1108"/>
                  <a:pt x="535" y="1107"/>
                </a:cubicBezTo>
                <a:cubicBezTo>
                  <a:pt x="522" y="1099"/>
                  <a:pt x="508" y="1090"/>
                  <a:pt x="495" y="1081"/>
                </a:cubicBezTo>
                <a:cubicBezTo>
                  <a:pt x="492" y="1079"/>
                  <a:pt x="491" y="1076"/>
                  <a:pt x="493" y="1073"/>
                </a:cubicBezTo>
                <a:cubicBezTo>
                  <a:pt x="495" y="1070"/>
                  <a:pt x="499" y="1069"/>
                  <a:pt x="501" y="1071"/>
                </a:cubicBezTo>
                <a:cubicBezTo>
                  <a:pt x="515" y="1080"/>
                  <a:pt x="528" y="1089"/>
                  <a:pt x="542" y="1097"/>
                </a:cubicBezTo>
                <a:cubicBezTo>
                  <a:pt x="544" y="1099"/>
                  <a:pt x="545" y="1103"/>
                  <a:pt x="544" y="1105"/>
                </a:cubicBezTo>
                <a:cubicBezTo>
                  <a:pt x="542" y="1107"/>
                  <a:pt x="540" y="1108"/>
                  <a:pt x="538" y="1108"/>
                </a:cubicBezTo>
                <a:close/>
                <a:moveTo>
                  <a:pt x="459" y="1055"/>
                </a:moveTo>
                <a:cubicBezTo>
                  <a:pt x="458" y="1055"/>
                  <a:pt x="456" y="1054"/>
                  <a:pt x="455" y="1053"/>
                </a:cubicBezTo>
                <a:cubicBezTo>
                  <a:pt x="442" y="1044"/>
                  <a:pt x="429" y="1034"/>
                  <a:pt x="417" y="1024"/>
                </a:cubicBezTo>
                <a:cubicBezTo>
                  <a:pt x="414" y="1022"/>
                  <a:pt x="414" y="1018"/>
                  <a:pt x="416" y="1016"/>
                </a:cubicBezTo>
                <a:cubicBezTo>
                  <a:pt x="418" y="1013"/>
                  <a:pt x="422" y="1013"/>
                  <a:pt x="424" y="1015"/>
                </a:cubicBezTo>
                <a:cubicBezTo>
                  <a:pt x="437" y="1025"/>
                  <a:pt x="449" y="1034"/>
                  <a:pt x="462" y="1044"/>
                </a:cubicBezTo>
                <a:cubicBezTo>
                  <a:pt x="465" y="1046"/>
                  <a:pt x="466" y="1049"/>
                  <a:pt x="464" y="1052"/>
                </a:cubicBezTo>
                <a:cubicBezTo>
                  <a:pt x="462" y="1054"/>
                  <a:pt x="461" y="1055"/>
                  <a:pt x="459" y="1055"/>
                </a:cubicBezTo>
                <a:close/>
                <a:moveTo>
                  <a:pt x="383" y="995"/>
                </a:moveTo>
                <a:cubicBezTo>
                  <a:pt x="382" y="995"/>
                  <a:pt x="381" y="995"/>
                  <a:pt x="379" y="994"/>
                </a:cubicBezTo>
                <a:cubicBezTo>
                  <a:pt x="367" y="983"/>
                  <a:pt x="355" y="972"/>
                  <a:pt x="343" y="962"/>
                </a:cubicBezTo>
                <a:cubicBezTo>
                  <a:pt x="341" y="959"/>
                  <a:pt x="341" y="956"/>
                  <a:pt x="343" y="953"/>
                </a:cubicBezTo>
                <a:cubicBezTo>
                  <a:pt x="345" y="951"/>
                  <a:pt x="349" y="951"/>
                  <a:pt x="352" y="953"/>
                </a:cubicBezTo>
                <a:cubicBezTo>
                  <a:pt x="363" y="964"/>
                  <a:pt x="375" y="974"/>
                  <a:pt x="387" y="985"/>
                </a:cubicBezTo>
                <a:cubicBezTo>
                  <a:pt x="390" y="987"/>
                  <a:pt x="390" y="990"/>
                  <a:pt x="388" y="993"/>
                </a:cubicBezTo>
                <a:cubicBezTo>
                  <a:pt x="387" y="994"/>
                  <a:pt x="385" y="995"/>
                  <a:pt x="383" y="995"/>
                </a:cubicBezTo>
                <a:close/>
                <a:moveTo>
                  <a:pt x="313" y="930"/>
                </a:moveTo>
                <a:cubicBezTo>
                  <a:pt x="311" y="930"/>
                  <a:pt x="310" y="929"/>
                  <a:pt x="309" y="928"/>
                </a:cubicBezTo>
                <a:cubicBezTo>
                  <a:pt x="297" y="917"/>
                  <a:pt x="286" y="905"/>
                  <a:pt x="275" y="893"/>
                </a:cubicBezTo>
                <a:cubicBezTo>
                  <a:pt x="273" y="891"/>
                  <a:pt x="273" y="887"/>
                  <a:pt x="276" y="885"/>
                </a:cubicBezTo>
                <a:cubicBezTo>
                  <a:pt x="278" y="882"/>
                  <a:pt x="282" y="883"/>
                  <a:pt x="284" y="885"/>
                </a:cubicBezTo>
                <a:cubicBezTo>
                  <a:pt x="295" y="897"/>
                  <a:pt x="306" y="908"/>
                  <a:pt x="317" y="920"/>
                </a:cubicBezTo>
                <a:cubicBezTo>
                  <a:pt x="320" y="922"/>
                  <a:pt x="320" y="926"/>
                  <a:pt x="317" y="928"/>
                </a:cubicBezTo>
                <a:cubicBezTo>
                  <a:pt x="316" y="929"/>
                  <a:pt x="314" y="930"/>
                  <a:pt x="313" y="930"/>
                </a:cubicBezTo>
                <a:close/>
                <a:moveTo>
                  <a:pt x="248" y="859"/>
                </a:moveTo>
                <a:cubicBezTo>
                  <a:pt x="247" y="859"/>
                  <a:pt x="245" y="858"/>
                  <a:pt x="244" y="857"/>
                </a:cubicBezTo>
                <a:cubicBezTo>
                  <a:pt x="234" y="844"/>
                  <a:pt x="223" y="832"/>
                  <a:pt x="214" y="819"/>
                </a:cubicBezTo>
                <a:cubicBezTo>
                  <a:pt x="212" y="816"/>
                  <a:pt x="212" y="813"/>
                  <a:pt x="215" y="811"/>
                </a:cubicBezTo>
                <a:cubicBezTo>
                  <a:pt x="218" y="809"/>
                  <a:pt x="221" y="809"/>
                  <a:pt x="223" y="812"/>
                </a:cubicBezTo>
                <a:cubicBezTo>
                  <a:pt x="233" y="824"/>
                  <a:pt x="243" y="837"/>
                  <a:pt x="253" y="849"/>
                </a:cubicBezTo>
                <a:cubicBezTo>
                  <a:pt x="255" y="852"/>
                  <a:pt x="255" y="855"/>
                  <a:pt x="252" y="858"/>
                </a:cubicBezTo>
                <a:cubicBezTo>
                  <a:pt x="251" y="858"/>
                  <a:pt x="250" y="859"/>
                  <a:pt x="248" y="859"/>
                </a:cubicBezTo>
                <a:close/>
                <a:moveTo>
                  <a:pt x="190" y="782"/>
                </a:moveTo>
                <a:cubicBezTo>
                  <a:pt x="189" y="782"/>
                  <a:pt x="187" y="782"/>
                  <a:pt x="186" y="780"/>
                </a:cubicBezTo>
                <a:cubicBezTo>
                  <a:pt x="176" y="767"/>
                  <a:pt x="168" y="753"/>
                  <a:pt x="159" y="740"/>
                </a:cubicBezTo>
                <a:cubicBezTo>
                  <a:pt x="157" y="737"/>
                  <a:pt x="158" y="733"/>
                  <a:pt x="161" y="731"/>
                </a:cubicBezTo>
                <a:cubicBezTo>
                  <a:pt x="164" y="729"/>
                  <a:pt x="168" y="730"/>
                  <a:pt x="169" y="733"/>
                </a:cubicBezTo>
                <a:cubicBezTo>
                  <a:pt x="178" y="747"/>
                  <a:pt x="186" y="760"/>
                  <a:pt x="195" y="773"/>
                </a:cubicBezTo>
                <a:cubicBezTo>
                  <a:pt x="197" y="776"/>
                  <a:pt x="197" y="780"/>
                  <a:pt x="194" y="781"/>
                </a:cubicBezTo>
                <a:cubicBezTo>
                  <a:pt x="193" y="782"/>
                  <a:pt x="192" y="782"/>
                  <a:pt x="190" y="782"/>
                </a:cubicBezTo>
                <a:close/>
                <a:moveTo>
                  <a:pt x="140" y="701"/>
                </a:moveTo>
                <a:cubicBezTo>
                  <a:pt x="138" y="701"/>
                  <a:pt x="136" y="700"/>
                  <a:pt x="135" y="698"/>
                </a:cubicBezTo>
                <a:cubicBezTo>
                  <a:pt x="127" y="684"/>
                  <a:pt x="119" y="670"/>
                  <a:pt x="112" y="655"/>
                </a:cubicBezTo>
                <a:cubicBezTo>
                  <a:pt x="111" y="652"/>
                  <a:pt x="112" y="649"/>
                  <a:pt x="115" y="647"/>
                </a:cubicBezTo>
                <a:cubicBezTo>
                  <a:pt x="118" y="646"/>
                  <a:pt x="121" y="647"/>
                  <a:pt x="123" y="650"/>
                </a:cubicBezTo>
                <a:cubicBezTo>
                  <a:pt x="130" y="664"/>
                  <a:pt x="137" y="678"/>
                  <a:pt x="145" y="692"/>
                </a:cubicBezTo>
                <a:cubicBezTo>
                  <a:pt x="147" y="695"/>
                  <a:pt x="146" y="699"/>
                  <a:pt x="143" y="700"/>
                </a:cubicBezTo>
                <a:cubicBezTo>
                  <a:pt x="142" y="701"/>
                  <a:pt x="141" y="701"/>
                  <a:pt x="140" y="701"/>
                </a:cubicBezTo>
                <a:close/>
                <a:moveTo>
                  <a:pt x="97" y="615"/>
                </a:moveTo>
                <a:cubicBezTo>
                  <a:pt x="95" y="615"/>
                  <a:pt x="93" y="614"/>
                  <a:pt x="92" y="612"/>
                </a:cubicBezTo>
                <a:cubicBezTo>
                  <a:pt x="85" y="597"/>
                  <a:pt x="79" y="582"/>
                  <a:pt x="73" y="567"/>
                </a:cubicBezTo>
                <a:cubicBezTo>
                  <a:pt x="72" y="564"/>
                  <a:pt x="74" y="560"/>
                  <a:pt x="77" y="559"/>
                </a:cubicBezTo>
                <a:cubicBezTo>
                  <a:pt x="80" y="558"/>
                  <a:pt x="83" y="560"/>
                  <a:pt x="85" y="563"/>
                </a:cubicBezTo>
                <a:cubicBezTo>
                  <a:pt x="90" y="577"/>
                  <a:pt x="96" y="592"/>
                  <a:pt x="103" y="607"/>
                </a:cubicBezTo>
                <a:cubicBezTo>
                  <a:pt x="104" y="610"/>
                  <a:pt x="103" y="613"/>
                  <a:pt x="100" y="615"/>
                </a:cubicBezTo>
                <a:cubicBezTo>
                  <a:pt x="99" y="615"/>
                  <a:pt x="98" y="615"/>
                  <a:pt x="97" y="615"/>
                </a:cubicBezTo>
                <a:close/>
                <a:moveTo>
                  <a:pt x="63" y="526"/>
                </a:moveTo>
                <a:cubicBezTo>
                  <a:pt x="60" y="526"/>
                  <a:pt x="58" y="524"/>
                  <a:pt x="57" y="522"/>
                </a:cubicBezTo>
                <a:cubicBezTo>
                  <a:pt x="52" y="506"/>
                  <a:pt x="47" y="491"/>
                  <a:pt x="43" y="475"/>
                </a:cubicBezTo>
                <a:cubicBezTo>
                  <a:pt x="42" y="472"/>
                  <a:pt x="44" y="469"/>
                  <a:pt x="47" y="468"/>
                </a:cubicBezTo>
                <a:cubicBezTo>
                  <a:pt x="50" y="467"/>
                  <a:pt x="54" y="469"/>
                  <a:pt x="55" y="472"/>
                </a:cubicBezTo>
                <a:cubicBezTo>
                  <a:pt x="59" y="487"/>
                  <a:pt x="64" y="503"/>
                  <a:pt x="69" y="518"/>
                </a:cubicBezTo>
                <a:cubicBezTo>
                  <a:pt x="70" y="521"/>
                  <a:pt x="68" y="524"/>
                  <a:pt x="65" y="525"/>
                </a:cubicBezTo>
                <a:cubicBezTo>
                  <a:pt x="64" y="526"/>
                  <a:pt x="63" y="526"/>
                  <a:pt x="63" y="526"/>
                </a:cubicBezTo>
                <a:close/>
                <a:moveTo>
                  <a:pt x="37" y="433"/>
                </a:moveTo>
                <a:cubicBezTo>
                  <a:pt x="34" y="433"/>
                  <a:pt x="32" y="432"/>
                  <a:pt x="31" y="429"/>
                </a:cubicBezTo>
                <a:cubicBezTo>
                  <a:pt x="27" y="413"/>
                  <a:pt x="24" y="397"/>
                  <a:pt x="21" y="382"/>
                </a:cubicBezTo>
                <a:cubicBezTo>
                  <a:pt x="20" y="378"/>
                  <a:pt x="23" y="375"/>
                  <a:pt x="26" y="375"/>
                </a:cubicBezTo>
                <a:cubicBezTo>
                  <a:pt x="29" y="374"/>
                  <a:pt x="32" y="376"/>
                  <a:pt x="33" y="379"/>
                </a:cubicBezTo>
                <a:cubicBezTo>
                  <a:pt x="36" y="395"/>
                  <a:pt x="39" y="411"/>
                  <a:pt x="43" y="426"/>
                </a:cubicBezTo>
                <a:cubicBezTo>
                  <a:pt x="43" y="429"/>
                  <a:pt x="41" y="433"/>
                  <a:pt x="38" y="433"/>
                </a:cubicBezTo>
                <a:cubicBezTo>
                  <a:pt x="38" y="433"/>
                  <a:pt x="37" y="433"/>
                  <a:pt x="37" y="433"/>
                </a:cubicBezTo>
                <a:close/>
                <a:moveTo>
                  <a:pt x="19" y="339"/>
                </a:moveTo>
                <a:cubicBezTo>
                  <a:pt x="16" y="339"/>
                  <a:pt x="13" y="337"/>
                  <a:pt x="13" y="334"/>
                </a:cubicBezTo>
                <a:cubicBezTo>
                  <a:pt x="11" y="318"/>
                  <a:pt x="9" y="302"/>
                  <a:pt x="7" y="286"/>
                </a:cubicBezTo>
                <a:cubicBezTo>
                  <a:pt x="7" y="283"/>
                  <a:pt x="9" y="280"/>
                  <a:pt x="12" y="280"/>
                </a:cubicBezTo>
                <a:cubicBezTo>
                  <a:pt x="16" y="279"/>
                  <a:pt x="19" y="282"/>
                  <a:pt x="19" y="285"/>
                </a:cubicBezTo>
                <a:cubicBezTo>
                  <a:pt x="21" y="301"/>
                  <a:pt x="23" y="317"/>
                  <a:pt x="25" y="332"/>
                </a:cubicBezTo>
                <a:cubicBezTo>
                  <a:pt x="25" y="336"/>
                  <a:pt x="23" y="339"/>
                  <a:pt x="20" y="339"/>
                </a:cubicBezTo>
                <a:lnTo>
                  <a:pt x="19" y="339"/>
                </a:lnTo>
                <a:close/>
                <a:moveTo>
                  <a:pt x="9" y="244"/>
                </a:moveTo>
                <a:cubicBezTo>
                  <a:pt x="6" y="244"/>
                  <a:pt x="3" y="242"/>
                  <a:pt x="3" y="238"/>
                </a:cubicBezTo>
                <a:cubicBezTo>
                  <a:pt x="2" y="223"/>
                  <a:pt x="1" y="206"/>
                  <a:pt x="1" y="190"/>
                </a:cubicBezTo>
                <a:cubicBezTo>
                  <a:pt x="0" y="187"/>
                  <a:pt x="3" y="184"/>
                  <a:pt x="6" y="184"/>
                </a:cubicBezTo>
                <a:cubicBezTo>
                  <a:pt x="10" y="184"/>
                  <a:pt x="12" y="187"/>
                  <a:pt x="13" y="190"/>
                </a:cubicBezTo>
                <a:cubicBezTo>
                  <a:pt x="13" y="206"/>
                  <a:pt x="14" y="222"/>
                  <a:pt x="15" y="238"/>
                </a:cubicBezTo>
                <a:cubicBezTo>
                  <a:pt x="15" y="241"/>
                  <a:pt x="13" y="244"/>
                  <a:pt x="9" y="244"/>
                </a:cubicBezTo>
                <a:close/>
                <a:moveTo>
                  <a:pt x="6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3" y="150"/>
                  <a:pt x="0" y="146"/>
                  <a:pt x="0" y="143"/>
                </a:cubicBezTo>
                <a:cubicBezTo>
                  <a:pt x="0" y="127"/>
                  <a:pt x="0" y="110"/>
                  <a:pt x="1" y="94"/>
                </a:cubicBezTo>
                <a:cubicBezTo>
                  <a:pt x="1" y="91"/>
                  <a:pt x="4" y="88"/>
                  <a:pt x="7" y="88"/>
                </a:cubicBezTo>
                <a:cubicBezTo>
                  <a:pt x="11" y="88"/>
                  <a:pt x="13" y="91"/>
                  <a:pt x="13" y="94"/>
                </a:cubicBezTo>
                <a:cubicBezTo>
                  <a:pt x="12" y="110"/>
                  <a:pt x="12" y="127"/>
                  <a:pt x="12" y="143"/>
                </a:cubicBezTo>
                <a:cubicBezTo>
                  <a:pt x="12" y="146"/>
                  <a:pt x="9" y="150"/>
                  <a:pt x="6" y="150"/>
                </a:cubicBezTo>
                <a:close/>
                <a:moveTo>
                  <a:pt x="10" y="52"/>
                </a:moveTo>
                <a:cubicBezTo>
                  <a:pt x="9" y="52"/>
                  <a:pt x="9" y="52"/>
                  <a:pt x="9" y="52"/>
                </a:cubicBezTo>
                <a:cubicBezTo>
                  <a:pt x="6" y="52"/>
                  <a:pt x="3" y="49"/>
                  <a:pt x="4" y="46"/>
                </a:cubicBezTo>
                <a:cubicBezTo>
                  <a:pt x="5" y="32"/>
                  <a:pt x="6" y="19"/>
                  <a:pt x="7" y="5"/>
                </a:cubicBezTo>
                <a:cubicBezTo>
                  <a:pt x="7" y="2"/>
                  <a:pt x="10" y="0"/>
                  <a:pt x="14" y="0"/>
                </a:cubicBezTo>
                <a:cubicBezTo>
                  <a:pt x="17" y="0"/>
                  <a:pt x="19" y="3"/>
                  <a:pt x="19" y="7"/>
                </a:cubicBezTo>
                <a:cubicBezTo>
                  <a:pt x="18" y="20"/>
                  <a:pt x="17" y="33"/>
                  <a:pt x="16" y="47"/>
                </a:cubicBezTo>
                <a:cubicBezTo>
                  <a:pt x="15" y="50"/>
                  <a:pt x="13" y="52"/>
                  <a:pt x="10" y="5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11" name="Freeform 150"/>
          <p:cNvSpPr>
            <a:spLocks noEditPoints="1"/>
          </p:cNvSpPr>
          <p:nvPr/>
        </p:nvSpPr>
        <p:spPr bwMode="auto">
          <a:xfrm>
            <a:off x="5703359" y="2882900"/>
            <a:ext cx="205317" cy="2429933"/>
          </a:xfrm>
          <a:custGeom>
            <a:avLst/>
            <a:gdLst/>
            <a:ahLst/>
            <a:cxnLst>
              <a:cxn ang="0">
                <a:pos x="48" y="1184"/>
              </a:cxn>
              <a:cxn ang="0">
                <a:pos x="44" y="1130"/>
              </a:cxn>
              <a:cxn ang="0">
                <a:pos x="60" y="1182"/>
              </a:cxn>
              <a:cxn ang="0">
                <a:pos x="54" y="1189"/>
              </a:cxn>
              <a:cxn ang="0">
                <a:pos x="32" y="1089"/>
              </a:cxn>
              <a:cxn ang="0">
                <a:pos x="30" y="1035"/>
              </a:cxn>
              <a:cxn ang="0">
                <a:pos x="44" y="1087"/>
              </a:cxn>
              <a:cxn ang="0">
                <a:pos x="25" y="999"/>
              </a:cxn>
              <a:cxn ang="0">
                <a:pos x="14" y="946"/>
              </a:cxn>
              <a:cxn ang="0">
                <a:pos x="26" y="945"/>
              </a:cxn>
              <a:cxn ang="0">
                <a:pos x="26" y="999"/>
              </a:cxn>
              <a:cxn ang="0">
                <a:pos x="16" y="903"/>
              </a:cxn>
              <a:cxn ang="0">
                <a:pos x="6" y="850"/>
              </a:cxn>
              <a:cxn ang="0">
                <a:pos x="18" y="849"/>
              </a:cxn>
              <a:cxn ang="0">
                <a:pos x="16" y="903"/>
              </a:cxn>
              <a:cxn ang="0">
                <a:pos x="3" y="802"/>
              </a:cxn>
              <a:cxn ang="0">
                <a:pos x="7" y="748"/>
              </a:cxn>
              <a:cxn ang="0">
                <a:pos x="15" y="801"/>
              </a:cxn>
              <a:cxn ang="0">
                <a:pos x="9" y="808"/>
              </a:cxn>
              <a:cxn ang="0">
                <a:pos x="0" y="705"/>
              </a:cxn>
              <a:cxn ang="0">
                <a:pos x="6" y="651"/>
              </a:cxn>
              <a:cxn ang="0">
                <a:pos x="12" y="657"/>
              </a:cxn>
              <a:cxn ang="0">
                <a:pos x="6" y="711"/>
              </a:cxn>
              <a:cxn ang="0">
                <a:pos x="6" y="615"/>
              </a:cxn>
              <a:cxn ang="0">
                <a:pos x="1" y="561"/>
              </a:cxn>
              <a:cxn ang="0">
                <a:pos x="13" y="562"/>
              </a:cxn>
              <a:cxn ang="0">
                <a:pos x="6" y="615"/>
              </a:cxn>
              <a:cxn ang="0">
                <a:pos x="9" y="520"/>
              </a:cxn>
              <a:cxn ang="0">
                <a:pos x="6" y="465"/>
              </a:cxn>
              <a:cxn ang="0">
                <a:pos x="18" y="466"/>
              </a:cxn>
              <a:cxn ang="0">
                <a:pos x="9" y="520"/>
              </a:cxn>
              <a:cxn ang="0">
                <a:pos x="15" y="424"/>
              </a:cxn>
              <a:cxn ang="0">
                <a:pos x="15" y="370"/>
              </a:cxn>
              <a:cxn ang="0">
                <a:pos x="27" y="371"/>
              </a:cxn>
              <a:cxn ang="0">
                <a:pos x="16" y="424"/>
              </a:cxn>
              <a:cxn ang="0">
                <a:pos x="26" y="329"/>
              </a:cxn>
              <a:cxn ang="0">
                <a:pos x="27" y="274"/>
              </a:cxn>
              <a:cxn ang="0">
                <a:pos x="39" y="276"/>
              </a:cxn>
              <a:cxn ang="0">
                <a:pos x="27" y="329"/>
              </a:cxn>
              <a:cxn ang="0">
                <a:pos x="40" y="234"/>
              </a:cxn>
              <a:cxn ang="0">
                <a:pos x="44" y="179"/>
              </a:cxn>
              <a:cxn ang="0">
                <a:pos x="56" y="182"/>
              </a:cxn>
              <a:cxn ang="0">
                <a:pos x="41" y="234"/>
              </a:cxn>
              <a:cxn ang="0">
                <a:pos x="59" y="140"/>
              </a:cxn>
              <a:cxn ang="0">
                <a:pos x="66" y="86"/>
              </a:cxn>
              <a:cxn ang="0">
                <a:pos x="77" y="89"/>
              </a:cxn>
              <a:cxn ang="0">
                <a:pos x="60" y="140"/>
              </a:cxn>
              <a:cxn ang="0">
                <a:pos x="82" y="46"/>
              </a:cxn>
              <a:cxn ang="0">
                <a:pos x="88" y="5"/>
              </a:cxn>
              <a:cxn ang="0">
                <a:pos x="100" y="9"/>
              </a:cxn>
              <a:cxn ang="0">
                <a:pos x="84" y="47"/>
              </a:cxn>
            </a:cxnLst>
            <a:rect l="0" t="0" r="r" b="b"/>
            <a:pathLst>
              <a:path w="101" h="1189">
                <a:moveTo>
                  <a:pt x="54" y="1189"/>
                </a:moveTo>
                <a:cubicBezTo>
                  <a:pt x="51" y="1189"/>
                  <a:pt x="49" y="1187"/>
                  <a:pt x="48" y="1184"/>
                </a:cubicBezTo>
                <a:cubicBezTo>
                  <a:pt x="48" y="1184"/>
                  <a:pt x="44" y="1167"/>
                  <a:pt x="39" y="1137"/>
                </a:cubicBezTo>
                <a:cubicBezTo>
                  <a:pt x="39" y="1133"/>
                  <a:pt x="41" y="1130"/>
                  <a:pt x="44" y="1130"/>
                </a:cubicBezTo>
                <a:cubicBezTo>
                  <a:pt x="47" y="1129"/>
                  <a:pt x="51" y="1131"/>
                  <a:pt x="51" y="1135"/>
                </a:cubicBezTo>
                <a:cubicBezTo>
                  <a:pt x="56" y="1165"/>
                  <a:pt x="60" y="1182"/>
                  <a:pt x="60" y="1182"/>
                </a:cubicBezTo>
                <a:cubicBezTo>
                  <a:pt x="61" y="1185"/>
                  <a:pt x="58" y="1188"/>
                  <a:pt x="55" y="1189"/>
                </a:cubicBezTo>
                <a:cubicBezTo>
                  <a:pt x="55" y="1189"/>
                  <a:pt x="54" y="1189"/>
                  <a:pt x="54" y="1189"/>
                </a:cubicBezTo>
                <a:close/>
                <a:moveTo>
                  <a:pt x="38" y="1094"/>
                </a:moveTo>
                <a:cubicBezTo>
                  <a:pt x="35" y="1094"/>
                  <a:pt x="32" y="1092"/>
                  <a:pt x="32" y="1089"/>
                </a:cubicBezTo>
                <a:cubicBezTo>
                  <a:pt x="29" y="1074"/>
                  <a:pt x="27" y="1058"/>
                  <a:pt x="25" y="1042"/>
                </a:cubicBezTo>
                <a:cubicBezTo>
                  <a:pt x="25" y="1038"/>
                  <a:pt x="27" y="1035"/>
                  <a:pt x="30" y="1035"/>
                </a:cubicBezTo>
                <a:cubicBezTo>
                  <a:pt x="33" y="1034"/>
                  <a:pt x="36" y="1037"/>
                  <a:pt x="37" y="1040"/>
                </a:cubicBezTo>
                <a:cubicBezTo>
                  <a:pt x="39" y="1056"/>
                  <a:pt x="41" y="1072"/>
                  <a:pt x="44" y="1087"/>
                </a:cubicBezTo>
                <a:cubicBezTo>
                  <a:pt x="44" y="1091"/>
                  <a:pt x="42" y="1094"/>
                  <a:pt x="38" y="1094"/>
                </a:cubicBezTo>
                <a:close/>
                <a:moveTo>
                  <a:pt x="25" y="999"/>
                </a:moveTo>
                <a:cubicBezTo>
                  <a:pt x="22" y="999"/>
                  <a:pt x="19" y="997"/>
                  <a:pt x="19" y="994"/>
                </a:cubicBezTo>
                <a:cubicBezTo>
                  <a:pt x="17" y="978"/>
                  <a:pt x="16" y="962"/>
                  <a:pt x="14" y="946"/>
                </a:cubicBezTo>
                <a:cubicBezTo>
                  <a:pt x="14" y="943"/>
                  <a:pt x="16" y="940"/>
                  <a:pt x="19" y="939"/>
                </a:cubicBezTo>
                <a:cubicBezTo>
                  <a:pt x="23" y="939"/>
                  <a:pt x="26" y="941"/>
                  <a:pt x="26" y="945"/>
                </a:cubicBezTo>
                <a:cubicBezTo>
                  <a:pt x="28" y="961"/>
                  <a:pt x="29" y="977"/>
                  <a:pt x="31" y="992"/>
                </a:cubicBezTo>
                <a:cubicBezTo>
                  <a:pt x="31" y="996"/>
                  <a:pt x="29" y="999"/>
                  <a:pt x="26" y="999"/>
                </a:cubicBezTo>
                <a:lnTo>
                  <a:pt x="25" y="999"/>
                </a:lnTo>
                <a:close/>
                <a:moveTo>
                  <a:pt x="16" y="903"/>
                </a:moveTo>
                <a:cubicBezTo>
                  <a:pt x="13" y="903"/>
                  <a:pt x="10" y="901"/>
                  <a:pt x="10" y="898"/>
                </a:cubicBezTo>
                <a:cubicBezTo>
                  <a:pt x="8" y="882"/>
                  <a:pt x="7" y="866"/>
                  <a:pt x="6" y="850"/>
                </a:cubicBezTo>
                <a:cubicBezTo>
                  <a:pt x="6" y="847"/>
                  <a:pt x="8" y="844"/>
                  <a:pt x="12" y="844"/>
                </a:cubicBezTo>
                <a:cubicBezTo>
                  <a:pt x="15" y="843"/>
                  <a:pt x="18" y="846"/>
                  <a:pt x="18" y="849"/>
                </a:cubicBezTo>
                <a:cubicBezTo>
                  <a:pt x="19" y="865"/>
                  <a:pt x="20" y="881"/>
                  <a:pt x="22" y="897"/>
                </a:cubicBezTo>
                <a:cubicBezTo>
                  <a:pt x="22" y="900"/>
                  <a:pt x="19" y="903"/>
                  <a:pt x="16" y="903"/>
                </a:cubicBezTo>
                <a:close/>
                <a:moveTo>
                  <a:pt x="9" y="808"/>
                </a:moveTo>
                <a:cubicBezTo>
                  <a:pt x="6" y="808"/>
                  <a:pt x="3" y="805"/>
                  <a:pt x="3" y="802"/>
                </a:cubicBezTo>
                <a:cubicBezTo>
                  <a:pt x="3" y="786"/>
                  <a:pt x="2" y="770"/>
                  <a:pt x="1" y="754"/>
                </a:cubicBezTo>
                <a:cubicBezTo>
                  <a:pt x="1" y="751"/>
                  <a:pt x="4" y="748"/>
                  <a:pt x="7" y="748"/>
                </a:cubicBezTo>
                <a:cubicBezTo>
                  <a:pt x="10" y="747"/>
                  <a:pt x="13" y="750"/>
                  <a:pt x="13" y="754"/>
                </a:cubicBezTo>
                <a:cubicBezTo>
                  <a:pt x="14" y="769"/>
                  <a:pt x="15" y="785"/>
                  <a:pt x="15" y="801"/>
                </a:cubicBezTo>
                <a:cubicBezTo>
                  <a:pt x="15" y="805"/>
                  <a:pt x="13" y="808"/>
                  <a:pt x="10" y="808"/>
                </a:cubicBezTo>
                <a:lnTo>
                  <a:pt x="9" y="808"/>
                </a:lnTo>
                <a:close/>
                <a:moveTo>
                  <a:pt x="6" y="711"/>
                </a:moveTo>
                <a:cubicBezTo>
                  <a:pt x="3" y="711"/>
                  <a:pt x="0" y="709"/>
                  <a:pt x="0" y="705"/>
                </a:cubicBezTo>
                <a:cubicBezTo>
                  <a:pt x="0" y="689"/>
                  <a:pt x="0" y="673"/>
                  <a:pt x="0" y="657"/>
                </a:cubicBezTo>
                <a:cubicBezTo>
                  <a:pt x="0" y="654"/>
                  <a:pt x="2" y="651"/>
                  <a:pt x="6" y="651"/>
                </a:cubicBezTo>
                <a:cubicBezTo>
                  <a:pt x="6" y="651"/>
                  <a:pt x="6" y="651"/>
                  <a:pt x="6" y="651"/>
                </a:cubicBezTo>
                <a:cubicBezTo>
                  <a:pt x="9" y="651"/>
                  <a:pt x="12" y="654"/>
                  <a:pt x="12" y="657"/>
                </a:cubicBezTo>
                <a:cubicBezTo>
                  <a:pt x="12" y="673"/>
                  <a:pt x="12" y="689"/>
                  <a:pt x="12" y="705"/>
                </a:cubicBezTo>
                <a:cubicBezTo>
                  <a:pt x="12" y="708"/>
                  <a:pt x="9" y="711"/>
                  <a:pt x="6" y="711"/>
                </a:cubicBezTo>
                <a:close/>
                <a:moveTo>
                  <a:pt x="6" y="615"/>
                </a:moveTo>
                <a:cubicBezTo>
                  <a:pt x="6" y="615"/>
                  <a:pt x="6" y="615"/>
                  <a:pt x="6" y="615"/>
                </a:cubicBezTo>
                <a:cubicBezTo>
                  <a:pt x="3" y="615"/>
                  <a:pt x="0" y="613"/>
                  <a:pt x="0" y="609"/>
                </a:cubicBezTo>
                <a:cubicBezTo>
                  <a:pt x="0" y="593"/>
                  <a:pt x="1" y="577"/>
                  <a:pt x="1" y="561"/>
                </a:cubicBezTo>
                <a:cubicBezTo>
                  <a:pt x="1" y="558"/>
                  <a:pt x="4" y="555"/>
                  <a:pt x="7" y="556"/>
                </a:cubicBezTo>
                <a:cubicBezTo>
                  <a:pt x="11" y="556"/>
                  <a:pt x="13" y="559"/>
                  <a:pt x="13" y="562"/>
                </a:cubicBezTo>
                <a:cubicBezTo>
                  <a:pt x="13" y="578"/>
                  <a:pt x="12" y="593"/>
                  <a:pt x="12" y="609"/>
                </a:cubicBezTo>
                <a:cubicBezTo>
                  <a:pt x="12" y="613"/>
                  <a:pt x="9" y="615"/>
                  <a:pt x="6" y="615"/>
                </a:cubicBezTo>
                <a:close/>
                <a:moveTo>
                  <a:pt x="9" y="520"/>
                </a:moveTo>
                <a:cubicBezTo>
                  <a:pt x="9" y="520"/>
                  <a:pt x="9" y="520"/>
                  <a:pt x="9" y="520"/>
                </a:cubicBezTo>
                <a:cubicBezTo>
                  <a:pt x="6" y="520"/>
                  <a:pt x="3" y="517"/>
                  <a:pt x="3" y="513"/>
                </a:cubicBezTo>
                <a:cubicBezTo>
                  <a:pt x="4" y="497"/>
                  <a:pt x="5" y="481"/>
                  <a:pt x="6" y="465"/>
                </a:cubicBezTo>
                <a:cubicBezTo>
                  <a:pt x="6" y="462"/>
                  <a:pt x="9" y="460"/>
                  <a:pt x="13" y="460"/>
                </a:cubicBezTo>
                <a:cubicBezTo>
                  <a:pt x="16" y="460"/>
                  <a:pt x="18" y="463"/>
                  <a:pt x="18" y="466"/>
                </a:cubicBezTo>
                <a:cubicBezTo>
                  <a:pt x="17" y="482"/>
                  <a:pt x="16" y="498"/>
                  <a:pt x="15" y="514"/>
                </a:cubicBezTo>
                <a:cubicBezTo>
                  <a:pt x="15" y="517"/>
                  <a:pt x="12" y="520"/>
                  <a:pt x="9" y="520"/>
                </a:cubicBezTo>
                <a:close/>
                <a:moveTo>
                  <a:pt x="16" y="424"/>
                </a:moveTo>
                <a:cubicBezTo>
                  <a:pt x="15" y="424"/>
                  <a:pt x="15" y="424"/>
                  <a:pt x="15" y="424"/>
                </a:cubicBezTo>
                <a:cubicBezTo>
                  <a:pt x="12" y="424"/>
                  <a:pt x="10" y="421"/>
                  <a:pt x="10" y="417"/>
                </a:cubicBezTo>
                <a:cubicBezTo>
                  <a:pt x="11" y="401"/>
                  <a:pt x="13" y="385"/>
                  <a:pt x="15" y="370"/>
                </a:cubicBezTo>
                <a:cubicBezTo>
                  <a:pt x="15" y="366"/>
                  <a:pt x="18" y="364"/>
                  <a:pt x="21" y="364"/>
                </a:cubicBezTo>
                <a:cubicBezTo>
                  <a:pt x="25" y="365"/>
                  <a:pt x="27" y="368"/>
                  <a:pt x="27" y="371"/>
                </a:cubicBezTo>
                <a:cubicBezTo>
                  <a:pt x="25" y="387"/>
                  <a:pt x="23" y="403"/>
                  <a:pt x="22" y="419"/>
                </a:cubicBezTo>
                <a:cubicBezTo>
                  <a:pt x="22" y="422"/>
                  <a:pt x="19" y="424"/>
                  <a:pt x="16" y="424"/>
                </a:cubicBezTo>
                <a:close/>
                <a:moveTo>
                  <a:pt x="27" y="329"/>
                </a:moveTo>
                <a:cubicBezTo>
                  <a:pt x="26" y="329"/>
                  <a:pt x="26" y="329"/>
                  <a:pt x="26" y="329"/>
                </a:cubicBezTo>
                <a:cubicBezTo>
                  <a:pt x="22" y="328"/>
                  <a:pt x="20" y="325"/>
                  <a:pt x="21" y="322"/>
                </a:cubicBezTo>
                <a:cubicBezTo>
                  <a:pt x="23" y="306"/>
                  <a:pt x="25" y="290"/>
                  <a:pt x="27" y="274"/>
                </a:cubicBezTo>
                <a:cubicBezTo>
                  <a:pt x="28" y="271"/>
                  <a:pt x="31" y="269"/>
                  <a:pt x="34" y="269"/>
                </a:cubicBezTo>
                <a:cubicBezTo>
                  <a:pt x="38" y="270"/>
                  <a:pt x="40" y="273"/>
                  <a:pt x="39" y="276"/>
                </a:cubicBezTo>
                <a:cubicBezTo>
                  <a:pt x="37" y="292"/>
                  <a:pt x="35" y="308"/>
                  <a:pt x="33" y="323"/>
                </a:cubicBezTo>
                <a:cubicBezTo>
                  <a:pt x="32" y="326"/>
                  <a:pt x="30" y="329"/>
                  <a:pt x="27" y="329"/>
                </a:cubicBezTo>
                <a:close/>
                <a:moveTo>
                  <a:pt x="41" y="234"/>
                </a:moveTo>
                <a:cubicBezTo>
                  <a:pt x="40" y="234"/>
                  <a:pt x="40" y="234"/>
                  <a:pt x="40" y="234"/>
                </a:cubicBezTo>
                <a:cubicBezTo>
                  <a:pt x="37" y="233"/>
                  <a:pt x="35" y="230"/>
                  <a:pt x="35" y="227"/>
                </a:cubicBezTo>
                <a:cubicBezTo>
                  <a:pt x="38" y="211"/>
                  <a:pt x="41" y="195"/>
                  <a:pt x="44" y="179"/>
                </a:cubicBezTo>
                <a:cubicBezTo>
                  <a:pt x="45" y="176"/>
                  <a:pt x="48" y="174"/>
                  <a:pt x="51" y="175"/>
                </a:cubicBezTo>
                <a:cubicBezTo>
                  <a:pt x="55" y="175"/>
                  <a:pt x="57" y="179"/>
                  <a:pt x="56" y="182"/>
                </a:cubicBezTo>
                <a:cubicBezTo>
                  <a:pt x="53" y="197"/>
                  <a:pt x="50" y="213"/>
                  <a:pt x="47" y="229"/>
                </a:cubicBezTo>
                <a:cubicBezTo>
                  <a:pt x="47" y="232"/>
                  <a:pt x="44" y="234"/>
                  <a:pt x="41" y="234"/>
                </a:cubicBezTo>
                <a:close/>
                <a:moveTo>
                  <a:pt x="60" y="140"/>
                </a:moveTo>
                <a:cubicBezTo>
                  <a:pt x="60" y="140"/>
                  <a:pt x="59" y="140"/>
                  <a:pt x="59" y="140"/>
                </a:cubicBezTo>
                <a:cubicBezTo>
                  <a:pt x="56" y="139"/>
                  <a:pt x="54" y="136"/>
                  <a:pt x="54" y="132"/>
                </a:cubicBezTo>
                <a:cubicBezTo>
                  <a:pt x="58" y="117"/>
                  <a:pt x="62" y="101"/>
                  <a:pt x="66" y="86"/>
                </a:cubicBezTo>
                <a:cubicBezTo>
                  <a:pt x="67" y="82"/>
                  <a:pt x="70" y="80"/>
                  <a:pt x="73" y="81"/>
                </a:cubicBezTo>
                <a:cubicBezTo>
                  <a:pt x="76" y="82"/>
                  <a:pt x="78" y="85"/>
                  <a:pt x="77" y="89"/>
                </a:cubicBezTo>
                <a:cubicBezTo>
                  <a:pt x="73" y="104"/>
                  <a:pt x="70" y="119"/>
                  <a:pt x="66" y="135"/>
                </a:cubicBezTo>
                <a:cubicBezTo>
                  <a:pt x="65" y="138"/>
                  <a:pt x="63" y="140"/>
                  <a:pt x="60" y="140"/>
                </a:cubicBezTo>
                <a:close/>
                <a:moveTo>
                  <a:pt x="84" y="47"/>
                </a:moveTo>
                <a:cubicBezTo>
                  <a:pt x="83" y="47"/>
                  <a:pt x="83" y="47"/>
                  <a:pt x="82" y="46"/>
                </a:cubicBezTo>
                <a:cubicBezTo>
                  <a:pt x="79" y="46"/>
                  <a:pt x="77" y="42"/>
                  <a:pt x="78" y="39"/>
                </a:cubicBezTo>
                <a:cubicBezTo>
                  <a:pt x="81" y="28"/>
                  <a:pt x="85" y="16"/>
                  <a:pt x="88" y="5"/>
                </a:cubicBezTo>
                <a:cubicBezTo>
                  <a:pt x="89" y="2"/>
                  <a:pt x="93" y="0"/>
                  <a:pt x="96" y="1"/>
                </a:cubicBezTo>
                <a:cubicBezTo>
                  <a:pt x="99" y="2"/>
                  <a:pt x="101" y="6"/>
                  <a:pt x="100" y="9"/>
                </a:cubicBezTo>
                <a:cubicBezTo>
                  <a:pt x="96" y="20"/>
                  <a:pt x="93" y="31"/>
                  <a:pt x="90" y="42"/>
                </a:cubicBezTo>
                <a:cubicBezTo>
                  <a:pt x="89" y="45"/>
                  <a:pt x="87" y="47"/>
                  <a:pt x="84" y="47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grpSp>
        <p:nvGrpSpPr>
          <p:cNvPr id="12" name="Group 179"/>
          <p:cNvGrpSpPr/>
          <p:nvPr/>
        </p:nvGrpSpPr>
        <p:grpSpPr>
          <a:xfrm>
            <a:off x="4628093" y="5124451"/>
            <a:ext cx="2286001" cy="1735667"/>
            <a:chOff x="3551238" y="3843338"/>
            <a:chExt cx="1714501" cy="1301750"/>
          </a:xfrm>
        </p:grpSpPr>
        <p:sp>
          <p:nvSpPr>
            <p:cNvPr id="13" name="Freeform 151"/>
            <p:cNvSpPr>
              <a:spLocks/>
            </p:cNvSpPr>
            <p:nvPr/>
          </p:nvSpPr>
          <p:spPr bwMode="auto">
            <a:xfrm>
              <a:off x="4130676" y="3843338"/>
              <a:ext cx="887413" cy="1233488"/>
            </a:xfrm>
            <a:custGeom>
              <a:avLst/>
              <a:gdLst/>
              <a:ahLst/>
              <a:cxnLst>
                <a:cxn ang="0">
                  <a:pos x="0" y="761"/>
                </a:cxn>
                <a:cxn ang="0">
                  <a:pos x="44" y="805"/>
                </a:cxn>
                <a:cxn ang="0">
                  <a:pos x="535" y="805"/>
                </a:cxn>
                <a:cxn ang="0">
                  <a:pos x="579" y="761"/>
                </a:cxn>
                <a:cxn ang="0">
                  <a:pos x="579" y="44"/>
                </a:cxn>
                <a:cxn ang="0">
                  <a:pos x="535" y="0"/>
                </a:cxn>
                <a:cxn ang="0">
                  <a:pos x="44" y="0"/>
                </a:cxn>
                <a:cxn ang="0">
                  <a:pos x="0" y="44"/>
                </a:cxn>
                <a:cxn ang="0">
                  <a:pos x="0" y="761"/>
                </a:cxn>
              </a:cxnLst>
              <a:rect l="0" t="0" r="r" b="b"/>
              <a:pathLst>
                <a:path w="579" h="805">
                  <a:moveTo>
                    <a:pt x="0" y="761"/>
                  </a:moveTo>
                  <a:cubicBezTo>
                    <a:pt x="0" y="786"/>
                    <a:pt x="20" y="805"/>
                    <a:pt x="44" y="805"/>
                  </a:cubicBezTo>
                  <a:cubicBezTo>
                    <a:pt x="535" y="805"/>
                    <a:pt x="535" y="805"/>
                    <a:pt x="535" y="805"/>
                  </a:cubicBezTo>
                  <a:cubicBezTo>
                    <a:pt x="559" y="805"/>
                    <a:pt x="579" y="786"/>
                    <a:pt x="579" y="761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9" y="20"/>
                    <a:pt x="559" y="0"/>
                    <a:pt x="53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lnTo>
                    <a:pt x="0" y="76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Rectangle 152"/>
            <p:cNvSpPr>
              <a:spLocks noChangeArrowheads="1"/>
            </p:cNvSpPr>
            <p:nvPr/>
          </p:nvSpPr>
          <p:spPr bwMode="auto">
            <a:xfrm>
              <a:off x="4195763" y="3898900"/>
              <a:ext cx="757238" cy="107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3"/>
            <p:cNvSpPr>
              <a:spLocks/>
            </p:cNvSpPr>
            <p:nvPr/>
          </p:nvSpPr>
          <p:spPr bwMode="auto">
            <a:xfrm>
              <a:off x="4195763" y="3898900"/>
              <a:ext cx="757238" cy="1071563"/>
            </a:xfrm>
            <a:custGeom>
              <a:avLst/>
              <a:gdLst/>
              <a:ahLst/>
              <a:cxnLst>
                <a:cxn ang="0">
                  <a:pos x="0" y="675"/>
                </a:cxn>
                <a:cxn ang="0">
                  <a:pos x="0" y="0"/>
                </a:cxn>
                <a:cxn ang="0">
                  <a:pos x="477" y="0"/>
                </a:cxn>
                <a:cxn ang="0">
                  <a:pos x="0" y="675"/>
                </a:cxn>
              </a:cxnLst>
              <a:rect l="0" t="0" r="r" b="b"/>
              <a:pathLst>
                <a:path w="477" h="675">
                  <a:moveTo>
                    <a:pt x="0" y="675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0" y="67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Oval 154"/>
            <p:cNvSpPr>
              <a:spLocks noChangeArrowheads="1"/>
            </p:cNvSpPr>
            <p:nvPr/>
          </p:nvSpPr>
          <p:spPr bwMode="auto">
            <a:xfrm>
              <a:off x="4545013" y="4994275"/>
              <a:ext cx="58738" cy="60325"/>
            </a:xfrm>
            <a:prstGeom prst="ellipse">
              <a:avLst/>
            </a:prstGeom>
            <a:solidFill>
              <a:srgbClr val="5F4F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55"/>
            <p:cNvSpPr>
              <a:spLocks/>
            </p:cNvSpPr>
            <p:nvPr/>
          </p:nvSpPr>
          <p:spPr bwMode="auto">
            <a:xfrm>
              <a:off x="4510088" y="3868738"/>
              <a:ext cx="127000" cy="9525"/>
            </a:xfrm>
            <a:custGeom>
              <a:avLst/>
              <a:gdLst/>
              <a:ahLst/>
              <a:cxnLst>
                <a:cxn ang="0">
                  <a:pos x="80" y="7"/>
                </a:cxn>
                <a:cxn ang="0">
                  <a:pos x="83" y="4"/>
                </a:cxn>
                <a:cxn ang="0">
                  <a:pos x="8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80" y="7"/>
                </a:cxn>
              </a:cxnLst>
              <a:rect l="0" t="0" r="r" b="b"/>
              <a:pathLst>
                <a:path w="83" h="7">
                  <a:moveTo>
                    <a:pt x="80" y="7"/>
                  </a:moveTo>
                  <a:cubicBezTo>
                    <a:pt x="82" y="7"/>
                    <a:pt x="83" y="5"/>
                    <a:pt x="83" y="4"/>
                  </a:cubicBezTo>
                  <a:cubicBezTo>
                    <a:pt x="83" y="2"/>
                    <a:pt x="82" y="0"/>
                    <a:pt x="8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3" y="7"/>
                  </a:cubicBezTo>
                  <a:lnTo>
                    <a:pt x="80" y="7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18" name="Group 178"/>
            <p:cNvGrpSpPr/>
            <p:nvPr/>
          </p:nvGrpSpPr>
          <p:grpSpPr>
            <a:xfrm>
              <a:off x="4248151" y="4264025"/>
              <a:ext cx="647700" cy="498476"/>
              <a:chOff x="4248151" y="4264025"/>
              <a:chExt cx="647700" cy="4984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156"/>
              <p:cNvSpPr>
                <a:spLocks noEditPoints="1"/>
              </p:cNvSpPr>
              <p:nvPr/>
            </p:nvSpPr>
            <p:spPr bwMode="auto">
              <a:xfrm>
                <a:off x="4248151" y="4264025"/>
                <a:ext cx="647700" cy="347663"/>
              </a:xfrm>
              <a:custGeom>
                <a:avLst/>
                <a:gdLst/>
                <a:ahLst/>
                <a:cxnLst>
                  <a:cxn ang="0">
                    <a:pos x="127" y="227"/>
                  </a:cxn>
                  <a:cxn ang="0">
                    <a:pos x="116" y="217"/>
                  </a:cxn>
                  <a:cxn ang="0">
                    <a:pos x="70" y="73"/>
                  </a:cxn>
                  <a:cxn ang="0">
                    <a:pos x="7" y="23"/>
                  </a:cxn>
                  <a:cxn ang="0">
                    <a:pos x="5" y="5"/>
                  </a:cxn>
                  <a:cxn ang="0">
                    <a:pos x="22" y="6"/>
                  </a:cxn>
                  <a:cxn ang="0">
                    <a:pos x="82" y="57"/>
                  </a:cxn>
                  <a:cxn ang="0">
                    <a:pos x="409" y="57"/>
                  </a:cxn>
                  <a:cxn ang="0">
                    <a:pos x="419" y="59"/>
                  </a:cxn>
                  <a:cxn ang="0">
                    <a:pos x="420" y="69"/>
                  </a:cxn>
                  <a:cxn ang="0">
                    <a:pos x="354" y="219"/>
                  </a:cxn>
                  <a:cxn ang="0">
                    <a:pos x="343" y="227"/>
                  </a:cxn>
                  <a:cxn ang="0">
                    <a:pos x="137" y="198"/>
                  </a:cxn>
                  <a:cxn ang="0">
                    <a:pos x="334" y="198"/>
                  </a:cxn>
                  <a:cxn ang="0">
                    <a:pos x="390" y="71"/>
                  </a:cxn>
                  <a:cxn ang="0">
                    <a:pos x="97" y="71"/>
                  </a:cxn>
                  <a:cxn ang="0">
                    <a:pos x="137" y="198"/>
                  </a:cxn>
                </a:cxnLst>
                <a:rect l="0" t="0" r="r" b="b"/>
                <a:pathLst>
                  <a:path w="422" h="227">
                    <a:moveTo>
                      <a:pt x="127" y="227"/>
                    </a:moveTo>
                    <a:cubicBezTo>
                      <a:pt x="122" y="227"/>
                      <a:pt x="117" y="222"/>
                      <a:pt x="116" y="217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" y="18"/>
                      <a:pt x="0" y="10"/>
                      <a:pt x="5" y="5"/>
                    </a:cubicBezTo>
                    <a:cubicBezTo>
                      <a:pt x="9" y="0"/>
                      <a:pt x="17" y="2"/>
                      <a:pt x="22" y="6"/>
                    </a:cubicBezTo>
                    <a:cubicBezTo>
                      <a:pt x="82" y="57"/>
                      <a:pt x="82" y="57"/>
                      <a:pt x="82" y="57"/>
                    </a:cubicBezTo>
                    <a:cubicBezTo>
                      <a:pt x="409" y="57"/>
                      <a:pt x="409" y="57"/>
                      <a:pt x="409" y="57"/>
                    </a:cubicBezTo>
                    <a:cubicBezTo>
                      <a:pt x="413" y="57"/>
                      <a:pt x="417" y="56"/>
                      <a:pt x="419" y="59"/>
                    </a:cubicBezTo>
                    <a:cubicBezTo>
                      <a:pt x="421" y="63"/>
                      <a:pt x="422" y="65"/>
                      <a:pt x="420" y="69"/>
                    </a:cubicBezTo>
                    <a:cubicBezTo>
                      <a:pt x="354" y="219"/>
                      <a:pt x="354" y="219"/>
                      <a:pt x="354" y="219"/>
                    </a:cubicBezTo>
                    <a:cubicBezTo>
                      <a:pt x="352" y="224"/>
                      <a:pt x="347" y="227"/>
                      <a:pt x="343" y="227"/>
                    </a:cubicBezTo>
                    <a:moveTo>
                      <a:pt x="137" y="198"/>
                    </a:moveTo>
                    <a:cubicBezTo>
                      <a:pt x="334" y="198"/>
                      <a:pt x="334" y="198"/>
                      <a:pt x="334" y="198"/>
                    </a:cubicBezTo>
                    <a:cubicBezTo>
                      <a:pt x="390" y="71"/>
                      <a:pt x="390" y="71"/>
                      <a:pt x="390" y="71"/>
                    </a:cubicBezTo>
                    <a:cubicBezTo>
                      <a:pt x="97" y="71"/>
                      <a:pt x="97" y="71"/>
                      <a:pt x="97" y="71"/>
                    </a:cubicBezTo>
                    <a:lnTo>
                      <a:pt x="137" y="1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57"/>
              <p:cNvSpPr>
                <a:spLocks/>
              </p:cNvSpPr>
              <p:nvPr/>
            </p:nvSpPr>
            <p:spPr bwMode="auto">
              <a:xfrm>
                <a:off x="4459288" y="4349750"/>
                <a:ext cx="58738" cy="249238"/>
              </a:xfrm>
              <a:custGeom>
                <a:avLst/>
                <a:gdLst/>
                <a:ahLst/>
                <a:cxnLst>
                  <a:cxn ang="0">
                    <a:pos x="32" y="163"/>
                  </a:cxn>
                  <a:cxn ang="0">
                    <a:pos x="26" y="158"/>
                  </a:cxn>
                  <a:cxn ang="0">
                    <a:pos x="1" y="8"/>
                  </a:cxn>
                  <a:cxn ang="0">
                    <a:pos x="6" y="0"/>
                  </a:cxn>
                  <a:cxn ang="0">
                    <a:pos x="13" y="6"/>
                  </a:cxn>
                  <a:cxn ang="0">
                    <a:pos x="39" y="155"/>
                  </a:cxn>
                  <a:cxn ang="0">
                    <a:pos x="33" y="163"/>
                  </a:cxn>
                  <a:cxn ang="0">
                    <a:pos x="32" y="163"/>
                  </a:cxn>
                </a:cxnLst>
                <a:rect l="0" t="0" r="r" b="b"/>
                <a:pathLst>
                  <a:path w="39" h="163">
                    <a:moveTo>
                      <a:pt x="32" y="163"/>
                    </a:moveTo>
                    <a:cubicBezTo>
                      <a:pt x="29" y="163"/>
                      <a:pt x="27" y="161"/>
                      <a:pt x="26" y="15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4"/>
                      <a:pt x="2" y="1"/>
                      <a:pt x="6" y="0"/>
                    </a:cubicBezTo>
                    <a:cubicBezTo>
                      <a:pt x="9" y="0"/>
                      <a:pt x="12" y="2"/>
                      <a:pt x="13" y="6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39" y="159"/>
                      <a:pt x="37" y="162"/>
                      <a:pt x="33" y="163"/>
                    </a:cubicBezTo>
                    <a:cubicBezTo>
                      <a:pt x="33" y="163"/>
                      <a:pt x="33" y="163"/>
                      <a:pt x="32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58"/>
              <p:cNvSpPr>
                <a:spLocks/>
              </p:cNvSpPr>
              <p:nvPr/>
            </p:nvSpPr>
            <p:spPr bwMode="auto">
              <a:xfrm>
                <a:off x="4552951" y="4349750"/>
                <a:ext cx="47625" cy="249238"/>
              </a:xfrm>
              <a:custGeom>
                <a:avLst/>
                <a:gdLst/>
                <a:ahLst/>
                <a:cxnLst>
                  <a:cxn ang="0">
                    <a:pos x="25" y="163"/>
                  </a:cxn>
                  <a:cxn ang="0">
                    <a:pos x="19" y="157"/>
                  </a:cxn>
                  <a:cxn ang="0">
                    <a:pos x="1" y="7"/>
                  </a:cxn>
                  <a:cxn ang="0">
                    <a:pos x="6" y="0"/>
                  </a:cxn>
                  <a:cxn ang="0">
                    <a:pos x="13" y="6"/>
                  </a:cxn>
                  <a:cxn ang="0">
                    <a:pos x="31" y="156"/>
                  </a:cxn>
                  <a:cxn ang="0">
                    <a:pos x="25" y="163"/>
                  </a:cxn>
                </a:cxnLst>
                <a:rect l="0" t="0" r="r" b="b"/>
                <a:pathLst>
                  <a:path w="31" h="163">
                    <a:moveTo>
                      <a:pt x="25" y="163"/>
                    </a:moveTo>
                    <a:cubicBezTo>
                      <a:pt x="22" y="163"/>
                      <a:pt x="19" y="160"/>
                      <a:pt x="19" y="15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4"/>
                      <a:pt x="3" y="1"/>
                      <a:pt x="6" y="0"/>
                    </a:cubicBezTo>
                    <a:cubicBezTo>
                      <a:pt x="9" y="0"/>
                      <a:pt x="13" y="2"/>
                      <a:pt x="13" y="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1" y="159"/>
                      <a:pt x="29" y="162"/>
                      <a:pt x="25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59"/>
              <p:cNvSpPr>
                <a:spLocks/>
              </p:cNvSpPr>
              <p:nvPr/>
            </p:nvSpPr>
            <p:spPr bwMode="auto">
              <a:xfrm>
                <a:off x="4648201" y="4352925"/>
                <a:ext cx="42863" cy="242888"/>
              </a:xfrm>
              <a:custGeom>
                <a:avLst/>
                <a:gdLst/>
                <a:ahLst/>
                <a:cxnLst>
                  <a:cxn ang="0">
                    <a:pos x="7" y="159"/>
                  </a:cxn>
                  <a:cxn ang="0">
                    <a:pos x="6" y="159"/>
                  </a:cxn>
                  <a:cxn ang="0">
                    <a:pos x="1" y="152"/>
                  </a:cxn>
                  <a:cxn ang="0">
                    <a:pos x="16" y="6"/>
                  </a:cxn>
                  <a:cxn ang="0">
                    <a:pos x="22" y="0"/>
                  </a:cxn>
                  <a:cxn ang="0">
                    <a:pos x="28" y="7"/>
                  </a:cxn>
                  <a:cxn ang="0">
                    <a:pos x="13" y="154"/>
                  </a:cxn>
                  <a:cxn ang="0">
                    <a:pos x="7" y="159"/>
                  </a:cxn>
                </a:cxnLst>
                <a:rect l="0" t="0" r="r" b="b"/>
                <a:pathLst>
                  <a:path w="28" h="159">
                    <a:moveTo>
                      <a:pt x="7" y="159"/>
                    </a:moveTo>
                    <a:cubicBezTo>
                      <a:pt x="6" y="159"/>
                      <a:pt x="6" y="159"/>
                      <a:pt x="6" y="159"/>
                    </a:cubicBezTo>
                    <a:cubicBezTo>
                      <a:pt x="3" y="159"/>
                      <a:pt x="0" y="156"/>
                      <a:pt x="1" y="152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2"/>
                      <a:pt x="19" y="0"/>
                      <a:pt x="22" y="0"/>
                    </a:cubicBezTo>
                    <a:cubicBezTo>
                      <a:pt x="26" y="0"/>
                      <a:pt x="28" y="3"/>
                      <a:pt x="28" y="7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13" y="157"/>
                      <a:pt x="10" y="159"/>
                      <a:pt x="7" y="15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60"/>
              <p:cNvSpPr>
                <a:spLocks/>
              </p:cNvSpPr>
              <p:nvPr/>
            </p:nvSpPr>
            <p:spPr bwMode="auto">
              <a:xfrm>
                <a:off x="4708526" y="4356100"/>
                <a:ext cx="104775" cy="238125"/>
              </a:xfrm>
              <a:custGeom>
                <a:avLst/>
                <a:gdLst/>
                <a:ahLst/>
                <a:cxnLst>
                  <a:cxn ang="0">
                    <a:pos x="7" y="156"/>
                  </a:cxn>
                  <a:cxn ang="0">
                    <a:pos x="5" y="156"/>
                  </a:cxn>
                  <a:cxn ang="0">
                    <a:pos x="1" y="148"/>
                  </a:cxn>
                  <a:cxn ang="0">
                    <a:pos x="55" y="5"/>
                  </a:cxn>
                  <a:cxn ang="0">
                    <a:pos x="63" y="1"/>
                  </a:cxn>
                  <a:cxn ang="0">
                    <a:pos x="67" y="9"/>
                  </a:cxn>
                  <a:cxn ang="0">
                    <a:pos x="13" y="152"/>
                  </a:cxn>
                  <a:cxn ang="0">
                    <a:pos x="7" y="156"/>
                  </a:cxn>
                </a:cxnLst>
                <a:rect l="0" t="0" r="r" b="b"/>
                <a:pathLst>
                  <a:path w="68" h="156">
                    <a:moveTo>
                      <a:pt x="7" y="156"/>
                    </a:moveTo>
                    <a:cubicBezTo>
                      <a:pt x="6" y="156"/>
                      <a:pt x="5" y="156"/>
                      <a:pt x="5" y="156"/>
                    </a:cubicBezTo>
                    <a:cubicBezTo>
                      <a:pt x="1" y="155"/>
                      <a:pt x="0" y="151"/>
                      <a:pt x="1" y="148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7" y="2"/>
                      <a:pt x="60" y="0"/>
                      <a:pt x="63" y="1"/>
                    </a:cubicBezTo>
                    <a:cubicBezTo>
                      <a:pt x="67" y="3"/>
                      <a:pt x="68" y="6"/>
                      <a:pt x="67" y="9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2" y="155"/>
                      <a:pt x="9" y="156"/>
                      <a:pt x="7" y="1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61"/>
              <p:cNvSpPr>
                <a:spLocks/>
              </p:cNvSpPr>
              <p:nvPr/>
            </p:nvSpPr>
            <p:spPr bwMode="auto">
              <a:xfrm>
                <a:off x="4383088" y="4414838"/>
                <a:ext cx="476250" cy="22225"/>
              </a:xfrm>
              <a:custGeom>
                <a:avLst/>
                <a:gdLst/>
                <a:ahLst/>
                <a:cxnLst>
                  <a:cxn ang="0">
                    <a:pos x="304" y="14"/>
                  </a:cxn>
                  <a:cxn ang="0">
                    <a:pos x="6" y="14"/>
                  </a:cxn>
                  <a:cxn ang="0">
                    <a:pos x="0" y="7"/>
                  </a:cxn>
                  <a:cxn ang="0">
                    <a:pos x="6" y="0"/>
                  </a:cxn>
                  <a:cxn ang="0">
                    <a:pos x="304" y="0"/>
                  </a:cxn>
                  <a:cxn ang="0">
                    <a:pos x="310" y="7"/>
                  </a:cxn>
                  <a:cxn ang="0">
                    <a:pos x="304" y="14"/>
                  </a:cxn>
                </a:cxnLst>
                <a:rect l="0" t="0" r="r" b="b"/>
                <a:pathLst>
                  <a:path w="310" h="14">
                    <a:moveTo>
                      <a:pt x="304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6" y="0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8" y="0"/>
                      <a:pt x="310" y="4"/>
                      <a:pt x="310" y="7"/>
                    </a:cubicBezTo>
                    <a:cubicBezTo>
                      <a:pt x="310" y="11"/>
                      <a:pt x="308" y="14"/>
                      <a:pt x="30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62"/>
              <p:cNvSpPr>
                <a:spLocks/>
              </p:cNvSpPr>
              <p:nvPr/>
            </p:nvSpPr>
            <p:spPr bwMode="auto">
              <a:xfrm>
                <a:off x="4402138" y="4481513"/>
                <a:ext cx="419100" cy="20638"/>
              </a:xfrm>
              <a:custGeom>
                <a:avLst/>
                <a:gdLst/>
                <a:ahLst/>
                <a:cxnLst>
                  <a:cxn ang="0">
                    <a:pos x="267" y="14"/>
                  </a:cxn>
                  <a:cxn ang="0">
                    <a:pos x="6" y="14"/>
                  </a:cxn>
                  <a:cxn ang="0">
                    <a:pos x="0" y="7"/>
                  </a:cxn>
                  <a:cxn ang="0">
                    <a:pos x="6" y="0"/>
                  </a:cxn>
                  <a:cxn ang="0">
                    <a:pos x="267" y="0"/>
                  </a:cxn>
                  <a:cxn ang="0">
                    <a:pos x="274" y="7"/>
                  </a:cxn>
                  <a:cxn ang="0">
                    <a:pos x="267" y="14"/>
                  </a:cxn>
                </a:cxnLst>
                <a:rect l="0" t="0" r="r" b="b"/>
                <a:pathLst>
                  <a:path w="274" h="14">
                    <a:moveTo>
                      <a:pt x="267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271" y="0"/>
                      <a:pt x="274" y="3"/>
                      <a:pt x="274" y="7"/>
                    </a:cubicBezTo>
                    <a:cubicBezTo>
                      <a:pt x="274" y="10"/>
                      <a:pt x="271" y="14"/>
                      <a:pt x="267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3"/>
              <p:cNvSpPr>
                <a:spLocks/>
              </p:cNvSpPr>
              <p:nvPr/>
            </p:nvSpPr>
            <p:spPr bwMode="auto">
              <a:xfrm>
                <a:off x="4421188" y="4524375"/>
                <a:ext cx="381000" cy="20638"/>
              </a:xfrm>
              <a:custGeom>
                <a:avLst/>
                <a:gdLst/>
                <a:ahLst/>
                <a:cxnLst>
                  <a:cxn ang="0">
                    <a:pos x="242" y="14"/>
                  </a:cxn>
                  <a:cxn ang="0">
                    <a:pos x="6" y="14"/>
                  </a:cxn>
                  <a:cxn ang="0">
                    <a:pos x="0" y="7"/>
                  </a:cxn>
                  <a:cxn ang="0">
                    <a:pos x="6" y="0"/>
                  </a:cxn>
                  <a:cxn ang="0">
                    <a:pos x="242" y="0"/>
                  </a:cxn>
                  <a:cxn ang="0">
                    <a:pos x="248" y="7"/>
                  </a:cxn>
                  <a:cxn ang="0">
                    <a:pos x="242" y="14"/>
                  </a:cxn>
                </a:cxnLst>
                <a:rect l="0" t="0" r="r" b="b"/>
                <a:pathLst>
                  <a:path w="248" h="14">
                    <a:moveTo>
                      <a:pt x="242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2" y="14"/>
                      <a:pt x="0" y="11"/>
                      <a:pt x="0" y="7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5" y="0"/>
                      <a:pt x="248" y="4"/>
                      <a:pt x="248" y="7"/>
                    </a:cubicBezTo>
                    <a:cubicBezTo>
                      <a:pt x="248" y="11"/>
                      <a:pt x="245" y="14"/>
                      <a:pt x="242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64"/>
              <p:cNvSpPr>
                <a:spLocks/>
              </p:cNvSpPr>
              <p:nvPr/>
            </p:nvSpPr>
            <p:spPr bwMode="auto">
              <a:xfrm>
                <a:off x="4425951" y="4583113"/>
                <a:ext cx="363538" cy="158750"/>
              </a:xfrm>
              <a:custGeom>
                <a:avLst/>
                <a:gdLst/>
                <a:ahLst/>
                <a:cxnLst>
                  <a:cxn ang="0">
                    <a:pos x="230" y="104"/>
                  </a:cxn>
                  <a:cxn ang="0">
                    <a:pos x="7" y="104"/>
                  </a:cxn>
                  <a:cxn ang="0">
                    <a:pos x="2" y="102"/>
                  </a:cxn>
                  <a:cxn ang="0">
                    <a:pos x="0" y="96"/>
                  </a:cxn>
                  <a:cxn ang="0">
                    <a:pos x="4" y="7"/>
                  </a:cxn>
                  <a:cxn ang="0">
                    <a:pos x="11" y="0"/>
                  </a:cxn>
                  <a:cxn ang="0">
                    <a:pos x="18" y="8"/>
                  </a:cxn>
                  <a:cxn ang="0">
                    <a:pos x="15" y="90"/>
                  </a:cxn>
                  <a:cxn ang="0">
                    <a:pos x="230" y="90"/>
                  </a:cxn>
                  <a:cxn ang="0">
                    <a:pos x="237" y="97"/>
                  </a:cxn>
                  <a:cxn ang="0">
                    <a:pos x="230" y="104"/>
                  </a:cxn>
                </a:cxnLst>
                <a:rect l="0" t="0" r="r" b="b"/>
                <a:pathLst>
                  <a:path w="237" h="104">
                    <a:moveTo>
                      <a:pt x="230" y="104"/>
                    </a:moveTo>
                    <a:cubicBezTo>
                      <a:pt x="7" y="104"/>
                      <a:pt x="7" y="104"/>
                      <a:pt x="7" y="104"/>
                    </a:cubicBezTo>
                    <a:cubicBezTo>
                      <a:pt x="5" y="104"/>
                      <a:pt x="4" y="103"/>
                      <a:pt x="2" y="102"/>
                    </a:cubicBezTo>
                    <a:cubicBezTo>
                      <a:pt x="1" y="100"/>
                      <a:pt x="0" y="98"/>
                      <a:pt x="0" y="9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3"/>
                      <a:pt x="7" y="0"/>
                      <a:pt x="11" y="0"/>
                    </a:cubicBezTo>
                    <a:cubicBezTo>
                      <a:pt x="15" y="0"/>
                      <a:pt x="18" y="4"/>
                      <a:pt x="18" y="8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230" y="90"/>
                      <a:pt x="230" y="90"/>
                      <a:pt x="230" y="90"/>
                    </a:cubicBezTo>
                    <a:cubicBezTo>
                      <a:pt x="234" y="90"/>
                      <a:pt x="237" y="93"/>
                      <a:pt x="237" y="97"/>
                    </a:cubicBezTo>
                    <a:cubicBezTo>
                      <a:pt x="237" y="101"/>
                      <a:pt x="234" y="104"/>
                      <a:pt x="230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Oval 165"/>
              <p:cNvSpPr>
                <a:spLocks noChangeArrowheads="1"/>
              </p:cNvSpPr>
              <p:nvPr/>
            </p:nvSpPr>
            <p:spPr bwMode="auto">
              <a:xfrm>
                <a:off x="4397376" y="4681538"/>
                <a:ext cx="77788" cy="809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Oval 166"/>
              <p:cNvSpPr>
                <a:spLocks noChangeArrowheads="1"/>
              </p:cNvSpPr>
              <p:nvPr/>
            </p:nvSpPr>
            <p:spPr bwMode="auto">
              <a:xfrm>
                <a:off x="4721226" y="4681538"/>
                <a:ext cx="79375" cy="809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9" name="Freeform 167"/>
            <p:cNvSpPr>
              <a:spLocks/>
            </p:cNvSpPr>
            <p:nvPr/>
          </p:nvSpPr>
          <p:spPr bwMode="auto">
            <a:xfrm>
              <a:off x="4543426" y="4133850"/>
              <a:ext cx="722313" cy="1011238"/>
            </a:xfrm>
            <a:custGeom>
              <a:avLst/>
              <a:gdLst/>
              <a:ahLst/>
              <a:cxnLst>
                <a:cxn ang="0">
                  <a:pos x="33" y="292"/>
                </a:cxn>
                <a:cxn ang="0">
                  <a:pos x="25" y="237"/>
                </a:cxn>
                <a:cxn ang="0">
                  <a:pos x="100" y="283"/>
                </a:cxn>
                <a:cxn ang="0">
                  <a:pos x="129" y="356"/>
                </a:cxn>
                <a:cxn ang="0">
                  <a:pos x="124" y="229"/>
                </a:cxn>
                <a:cxn ang="0">
                  <a:pos x="77" y="27"/>
                </a:cxn>
                <a:cxn ang="0">
                  <a:pos x="130" y="51"/>
                </a:cxn>
                <a:cxn ang="0">
                  <a:pos x="182" y="199"/>
                </a:cxn>
                <a:cxn ang="0">
                  <a:pos x="229" y="197"/>
                </a:cxn>
                <a:cxn ang="0">
                  <a:pos x="274" y="241"/>
                </a:cxn>
                <a:cxn ang="0">
                  <a:pos x="333" y="256"/>
                </a:cxn>
                <a:cxn ang="0">
                  <a:pos x="383" y="300"/>
                </a:cxn>
                <a:cxn ang="0">
                  <a:pos x="384" y="436"/>
                </a:cxn>
                <a:cxn ang="0">
                  <a:pos x="399" y="524"/>
                </a:cxn>
                <a:cxn ang="0">
                  <a:pos x="472" y="660"/>
                </a:cxn>
                <a:cxn ang="0">
                  <a:pos x="267" y="660"/>
                </a:cxn>
                <a:cxn ang="0">
                  <a:pos x="158" y="515"/>
                </a:cxn>
                <a:cxn ang="0">
                  <a:pos x="65" y="389"/>
                </a:cxn>
              </a:cxnLst>
              <a:rect l="0" t="0" r="r" b="b"/>
              <a:pathLst>
                <a:path w="472" h="660">
                  <a:moveTo>
                    <a:pt x="33" y="292"/>
                  </a:moveTo>
                  <a:cubicBezTo>
                    <a:pt x="28" y="248"/>
                    <a:pt x="0" y="253"/>
                    <a:pt x="25" y="237"/>
                  </a:cubicBezTo>
                  <a:cubicBezTo>
                    <a:pt x="50" y="221"/>
                    <a:pt x="91" y="248"/>
                    <a:pt x="100" y="283"/>
                  </a:cubicBezTo>
                  <a:cubicBezTo>
                    <a:pt x="110" y="319"/>
                    <a:pt x="115" y="336"/>
                    <a:pt x="129" y="356"/>
                  </a:cubicBezTo>
                  <a:cubicBezTo>
                    <a:pt x="129" y="356"/>
                    <a:pt x="128" y="267"/>
                    <a:pt x="124" y="229"/>
                  </a:cubicBezTo>
                  <a:cubicBezTo>
                    <a:pt x="119" y="191"/>
                    <a:pt x="68" y="53"/>
                    <a:pt x="77" y="27"/>
                  </a:cubicBezTo>
                  <a:cubicBezTo>
                    <a:pt x="87" y="1"/>
                    <a:pt x="112" y="0"/>
                    <a:pt x="130" y="51"/>
                  </a:cubicBezTo>
                  <a:cubicBezTo>
                    <a:pt x="148" y="101"/>
                    <a:pt x="182" y="199"/>
                    <a:pt x="182" y="199"/>
                  </a:cubicBezTo>
                  <a:cubicBezTo>
                    <a:pt x="182" y="199"/>
                    <a:pt x="204" y="178"/>
                    <a:pt x="229" y="197"/>
                  </a:cubicBezTo>
                  <a:cubicBezTo>
                    <a:pt x="253" y="216"/>
                    <a:pt x="246" y="234"/>
                    <a:pt x="274" y="241"/>
                  </a:cubicBezTo>
                  <a:cubicBezTo>
                    <a:pt x="302" y="249"/>
                    <a:pt x="313" y="236"/>
                    <a:pt x="333" y="256"/>
                  </a:cubicBezTo>
                  <a:cubicBezTo>
                    <a:pt x="353" y="275"/>
                    <a:pt x="372" y="254"/>
                    <a:pt x="383" y="300"/>
                  </a:cubicBezTo>
                  <a:cubicBezTo>
                    <a:pt x="393" y="346"/>
                    <a:pt x="380" y="371"/>
                    <a:pt x="384" y="436"/>
                  </a:cubicBezTo>
                  <a:cubicBezTo>
                    <a:pt x="387" y="502"/>
                    <a:pt x="399" y="524"/>
                    <a:pt x="399" y="524"/>
                  </a:cubicBezTo>
                  <a:cubicBezTo>
                    <a:pt x="472" y="660"/>
                    <a:pt x="472" y="660"/>
                    <a:pt x="472" y="660"/>
                  </a:cubicBezTo>
                  <a:cubicBezTo>
                    <a:pt x="267" y="660"/>
                    <a:pt x="267" y="660"/>
                    <a:pt x="267" y="660"/>
                  </a:cubicBezTo>
                  <a:cubicBezTo>
                    <a:pt x="267" y="660"/>
                    <a:pt x="212" y="578"/>
                    <a:pt x="158" y="515"/>
                  </a:cubicBezTo>
                  <a:cubicBezTo>
                    <a:pt x="104" y="452"/>
                    <a:pt x="87" y="459"/>
                    <a:pt x="65" y="389"/>
                  </a:cubicBezTo>
                </a:path>
              </a:pathLst>
            </a:custGeom>
            <a:solidFill>
              <a:srgbClr val="F7E3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68"/>
            <p:cNvSpPr>
              <a:spLocks/>
            </p:cNvSpPr>
            <p:nvPr/>
          </p:nvSpPr>
          <p:spPr bwMode="auto">
            <a:xfrm>
              <a:off x="3551238" y="4159250"/>
              <a:ext cx="709613" cy="985838"/>
            </a:xfrm>
            <a:custGeom>
              <a:avLst/>
              <a:gdLst/>
              <a:ahLst/>
              <a:cxnLst>
                <a:cxn ang="0">
                  <a:pos x="426" y="9"/>
                </a:cxn>
                <a:cxn ang="0">
                  <a:pos x="450" y="99"/>
                </a:cxn>
                <a:cxn ang="0">
                  <a:pos x="435" y="247"/>
                </a:cxn>
                <a:cxn ang="0">
                  <a:pos x="394" y="437"/>
                </a:cxn>
                <a:cxn ang="0">
                  <a:pos x="327" y="532"/>
                </a:cxn>
                <a:cxn ang="0">
                  <a:pos x="253" y="643"/>
                </a:cxn>
                <a:cxn ang="0">
                  <a:pos x="74" y="643"/>
                </a:cxn>
                <a:cxn ang="0">
                  <a:pos x="0" y="643"/>
                </a:cxn>
                <a:cxn ang="0">
                  <a:pos x="206" y="356"/>
                </a:cxn>
                <a:cxn ang="0">
                  <a:pos x="217" y="162"/>
                </a:cxn>
                <a:cxn ang="0">
                  <a:pos x="332" y="49"/>
                </a:cxn>
                <a:cxn ang="0">
                  <a:pos x="380" y="42"/>
                </a:cxn>
                <a:cxn ang="0">
                  <a:pos x="426" y="9"/>
                </a:cxn>
              </a:cxnLst>
              <a:rect l="0" t="0" r="r" b="b"/>
              <a:pathLst>
                <a:path w="463" h="643">
                  <a:moveTo>
                    <a:pt x="426" y="9"/>
                  </a:moveTo>
                  <a:cubicBezTo>
                    <a:pt x="426" y="9"/>
                    <a:pt x="463" y="7"/>
                    <a:pt x="450" y="99"/>
                  </a:cubicBezTo>
                  <a:cubicBezTo>
                    <a:pt x="436" y="192"/>
                    <a:pt x="429" y="170"/>
                    <a:pt x="435" y="247"/>
                  </a:cubicBezTo>
                  <a:cubicBezTo>
                    <a:pt x="441" y="325"/>
                    <a:pt x="411" y="405"/>
                    <a:pt x="394" y="437"/>
                  </a:cubicBezTo>
                  <a:cubicBezTo>
                    <a:pt x="377" y="469"/>
                    <a:pt x="393" y="487"/>
                    <a:pt x="327" y="532"/>
                  </a:cubicBezTo>
                  <a:cubicBezTo>
                    <a:pt x="262" y="577"/>
                    <a:pt x="253" y="643"/>
                    <a:pt x="25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0" y="643"/>
                    <a:pt x="203" y="447"/>
                    <a:pt x="206" y="356"/>
                  </a:cubicBezTo>
                  <a:cubicBezTo>
                    <a:pt x="208" y="265"/>
                    <a:pt x="207" y="188"/>
                    <a:pt x="217" y="162"/>
                  </a:cubicBezTo>
                  <a:cubicBezTo>
                    <a:pt x="226" y="135"/>
                    <a:pt x="314" y="67"/>
                    <a:pt x="332" y="49"/>
                  </a:cubicBezTo>
                  <a:cubicBezTo>
                    <a:pt x="350" y="31"/>
                    <a:pt x="380" y="42"/>
                    <a:pt x="380" y="42"/>
                  </a:cubicBezTo>
                  <a:cubicBezTo>
                    <a:pt x="380" y="42"/>
                    <a:pt x="389" y="0"/>
                    <a:pt x="426" y="9"/>
                  </a:cubicBezTo>
                  <a:close/>
                </a:path>
              </a:pathLst>
            </a:custGeom>
            <a:solidFill>
              <a:srgbClr val="F7E3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2" name="Group 186"/>
          <p:cNvGrpSpPr/>
          <p:nvPr/>
        </p:nvGrpSpPr>
        <p:grpSpPr>
          <a:xfrm flipH="1">
            <a:off x="5448088" y="2293620"/>
            <a:ext cx="975360" cy="890016"/>
            <a:chOff x="5391151" y="1381125"/>
            <a:chExt cx="865187" cy="884238"/>
          </a:xfrm>
        </p:grpSpPr>
        <p:sp>
          <p:nvSpPr>
            <p:cNvPr id="33" name="Freeform 132"/>
            <p:cNvSpPr>
              <a:spLocks/>
            </p:cNvSpPr>
            <p:nvPr/>
          </p:nvSpPr>
          <p:spPr bwMode="auto">
            <a:xfrm>
              <a:off x="5427663" y="1482725"/>
              <a:ext cx="828675" cy="782638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140" y="37"/>
                </a:cxn>
                <a:cxn ang="0">
                  <a:pos x="56" y="277"/>
                </a:cxn>
                <a:cxn ang="0">
                  <a:pos x="264" y="434"/>
                </a:cxn>
                <a:cxn ang="0">
                  <a:pos x="266" y="434"/>
                </a:cxn>
                <a:cxn ang="0">
                  <a:pos x="227" y="510"/>
                </a:cxn>
                <a:cxn ang="0">
                  <a:pos x="531" y="204"/>
                </a:cxn>
                <a:cxn ang="0">
                  <a:pos x="293" y="0"/>
                </a:cxn>
              </a:cxnLst>
              <a:rect l="0" t="0" r="r" b="b"/>
              <a:pathLst>
                <a:path w="541" h="510">
                  <a:moveTo>
                    <a:pt x="293" y="0"/>
                  </a:moveTo>
                  <a:cubicBezTo>
                    <a:pt x="239" y="0"/>
                    <a:pt x="185" y="13"/>
                    <a:pt x="140" y="37"/>
                  </a:cubicBezTo>
                  <a:cubicBezTo>
                    <a:pt x="0" y="111"/>
                    <a:pt x="56" y="277"/>
                    <a:pt x="56" y="277"/>
                  </a:cubicBezTo>
                  <a:cubicBezTo>
                    <a:pt x="83" y="430"/>
                    <a:pt x="245" y="434"/>
                    <a:pt x="264" y="434"/>
                  </a:cubicBezTo>
                  <a:cubicBezTo>
                    <a:pt x="265" y="434"/>
                    <a:pt x="266" y="434"/>
                    <a:pt x="266" y="434"/>
                  </a:cubicBezTo>
                  <a:cubicBezTo>
                    <a:pt x="259" y="468"/>
                    <a:pt x="227" y="510"/>
                    <a:pt x="227" y="510"/>
                  </a:cubicBezTo>
                  <a:cubicBezTo>
                    <a:pt x="252" y="510"/>
                    <a:pt x="541" y="414"/>
                    <a:pt x="531" y="204"/>
                  </a:cubicBezTo>
                  <a:cubicBezTo>
                    <a:pt x="524" y="61"/>
                    <a:pt x="410" y="0"/>
                    <a:pt x="293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  <p:sp>
          <p:nvSpPr>
            <p:cNvPr id="34" name="Freeform 140"/>
            <p:cNvSpPr>
              <a:spLocks/>
            </p:cNvSpPr>
            <p:nvPr/>
          </p:nvSpPr>
          <p:spPr bwMode="auto">
            <a:xfrm>
              <a:off x="5391151" y="1381125"/>
              <a:ext cx="828675" cy="841375"/>
            </a:xfrm>
            <a:custGeom>
              <a:avLst/>
              <a:gdLst/>
              <a:ahLst/>
              <a:cxnLst>
                <a:cxn ang="0">
                  <a:pos x="56" y="315"/>
                </a:cxn>
                <a:cxn ang="0">
                  <a:pos x="140" y="75"/>
                </a:cxn>
                <a:cxn ang="0">
                  <a:pos x="531" y="242"/>
                </a:cxn>
                <a:cxn ang="0">
                  <a:pos x="227" y="548"/>
                </a:cxn>
                <a:cxn ang="0">
                  <a:pos x="266" y="472"/>
                </a:cxn>
                <a:cxn ang="0">
                  <a:pos x="56" y="315"/>
                </a:cxn>
              </a:cxnLst>
              <a:rect l="0" t="0" r="r" b="b"/>
              <a:pathLst>
                <a:path w="541" h="548">
                  <a:moveTo>
                    <a:pt x="56" y="315"/>
                  </a:moveTo>
                  <a:cubicBezTo>
                    <a:pt x="56" y="315"/>
                    <a:pt x="0" y="149"/>
                    <a:pt x="140" y="75"/>
                  </a:cubicBezTo>
                  <a:cubicBezTo>
                    <a:pt x="281" y="0"/>
                    <a:pt x="521" y="32"/>
                    <a:pt x="531" y="242"/>
                  </a:cubicBezTo>
                  <a:cubicBezTo>
                    <a:pt x="541" y="452"/>
                    <a:pt x="252" y="548"/>
                    <a:pt x="227" y="548"/>
                  </a:cubicBezTo>
                  <a:cubicBezTo>
                    <a:pt x="227" y="548"/>
                    <a:pt x="259" y="506"/>
                    <a:pt x="266" y="472"/>
                  </a:cubicBezTo>
                  <a:cubicBezTo>
                    <a:pt x="266" y="472"/>
                    <a:pt x="85" y="477"/>
                    <a:pt x="56" y="31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</p:grpSp>
      <p:grpSp>
        <p:nvGrpSpPr>
          <p:cNvPr id="35" name="Group 199"/>
          <p:cNvGrpSpPr/>
          <p:nvPr/>
        </p:nvGrpSpPr>
        <p:grpSpPr>
          <a:xfrm>
            <a:off x="3830108" y="2059413"/>
            <a:ext cx="975360" cy="890016"/>
            <a:chOff x="2872581" y="1544560"/>
            <a:chExt cx="731520" cy="667512"/>
          </a:xfrm>
        </p:grpSpPr>
        <p:grpSp>
          <p:nvGrpSpPr>
            <p:cNvPr id="36" name="Group 180"/>
            <p:cNvGrpSpPr/>
            <p:nvPr/>
          </p:nvGrpSpPr>
          <p:grpSpPr>
            <a:xfrm>
              <a:off x="2872581" y="1544560"/>
              <a:ext cx="731520" cy="667512"/>
              <a:chOff x="2514601" y="1363663"/>
              <a:chExt cx="963612" cy="962025"/>
            </a:xfrm>
          </p:grpSpPr>
          <p:sp>
            <p:nvSpPr>
              <p:cNvPr id="44" name="Freeform 131"/>
              <p:cNvSpPr>
                <a:spLocks/>
              </p:cNvSpPr>
              <p:nvPr/>
            </p:nvSpPr>
            <p:spPr bwMode="auto">
              <a:xfrm>
                <a:off x="2570163" y="1411288"/>
                <a:ext cx="908050" cy="91440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13" y="228"/>
                  </a:cxn>
                  <a:cxn ang="0">
                    <a:pos x="216" y="437"/>
                  </a:cxn>
                  <a:cxn ang="0">
                    <a:pos x="425" y="597"/>
                  </a:cxn>
                  <a:cxn ang="0">
                    <a:pos x="373" y="440"/>
                  </a:cxn>
                  <a:cxn ang="0">
                    <a:pos x="398" y="443"/>
                  </a:cxn>
                  <a:cxn ang="0">
                    <a:pos x="558" y="269"/>
                  </a:cxn>
                  <a:cxn ang="0">
                    <a:pos x="267" y="0"/>
                  </a:cxn>
                  <a:cxn ang="0">
                    <a:pos x="248" y="0"/>
                  </a:cxn>
                </a:cxnLst>
                <a:rect l="0" t="0" r="r" b="b"/>
                <a:pathLst>
                  <a:path w="592" h="597">
                    <a:moveTo>
                      <a:pt x="248" y="0"/>
                    </a:moveTo>
                    <a:cubicBezTo>
                      <a:pt x="143" y="0"/>
                      <a:pt x="0" y="57"/>
                      <a:pt x="13" y="228"/>
                    </a:cubicBezTo>
                    <a:cubicBezTo>
                      <a:pt x="27" y="409"/>
                      <a:pt x="216" y="437"/>
                      <a:pt x="216" y="437"/>
                    </a:cubicBezTo>
                    <a:cubicBezTo>
                      <a:pt x="268" y="553"/>
                      <a:pt x="425" y="597"/>
                      <a:pt x="425" y="597"/>
                    </a:cubicBezTo>
                    <a:cubicBezTo>
                      <a:pt x="325" y="457"/>
                      <a:pt x="373" y="440"/>
                      <a:pt x="373" y="440"/>
                    </a:cubicBezTo>
                    <a:cubicBezTo>
                      <a:pt x="373" y="440"/>
                      <a:pt x="383" y="443"/>
                      <a:pt x="398" y="443"/>
                    </a:cubicBezTo>
                    <a:cubicBezTo>
                      <a:pt x="442" y="443"/>
                      <a:pt x="532" y="423"/>
                      <a:pt x="558" y="269"/>
                    </a:cubicBezTo>
                    <a:cubicBezTo>
                      <a:pt x="592" y="62"/>
                      <a:pt x="372" y="7"/>
                      <a:pt x="267" y="0"/>
                    </a:cubicBezTo>
                    <a:cubicBezTo>
                      <a:pt x="261" y="0"/>
                      <a:pt x="254" y="0"/>
                      <a:pt x="248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45" name="Freeform 142"/>
              <p:cNvSpPr>
                <a:spLocks/>
              </p:cNvSpPr>
              <p:nvPr/>
            </p:nvSpPr>
            <p:spPr bwMode="auto">
              <a:xfrm>
                <a:off x="2514601" y="1363663"/>
                <a:ext cx="911225" cy="925513"/>
              </a:xfrm>
              <a:custGeom>
                <a:avLst/>
                <a:gdLst/>
                <a:ahLst/>
                <a:cxnLst>
                  <a:cxn ang="0">
                    <a:pos x="375" y="447"/>
                  </a:cxn>
                  <a:cxn ang="0">
                    <a:pos x="426" y="604"/>
                  </a:cxn>
                  <a:cxn ang="0">
                    <a:pos x="218" y="444"/>
                  </a:cxn>
                  <a:cxn ang="0">
                    <a:pos x="14" y="235"/>
                  </a:cxn>
                  <a:cxn ang="0">
                    <a:pos x="268" y="7"/>
                  </a:cxn>
                  <a:cxn ang="0">
                    <a:pos x="559" y="276"/>
                  </a:cxn>
                  <a:cxn ang="0">
                    <a:pos x="375" y="447"/>
                  </a:cxn>
                </a:cxnLst>
                <a:rect l="0" t="0" r="r" b="b"/>
                <a:pathLst>
                  <a:path w="594" h="604">
                    <a:moveTo>
                      <a:pt x="375" y="447"/>
                    </a:moveTo>
                    <a:cubicBezTo>
                      <a:pt x="375" y="447"/>
                      <a:pt x="326" y="464"/>
                      <a:pt x="426" y="604"/>
                    </a:cubicBezTo>
                    <a:cubicBezTo>
                      <a:pt x="426" y="604"/>
                      <a:pt x="269" y="560"/>
                      <a:pt x="218" y="444"/>
                    </a:cubicBezTo>
                    <a:cubicBezTo>
                      <a:pt x="218" y="444"/>
                      <a:pt x="29" y="416"/>
                      <a:pt x="14" y="235"/>
                    </a:cubicBezTo>
                    <a:cubicBezTo>
                      <a:pt x="0" y="54"/>
                      <a:pt x="163" y="0"/>
                      <a:pt x="268" y="7"/>
                    </a:cubicBezTo>
                    <a:cubicBezTo>
                      <a:pt x="373" y="14"/>
                      <a:pt x="594" y="69"/>
                      <a:pt x="559" y="276"/>
                    </a:cubicBezTo>
                    <a:cubicBezTo>
                      <a:pt x="524" y="483"/>
                      <a:pt x="375" y="447"/>
                      <a:pt x="375" y="4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  <p:grpSp>
          <p:nvGrpSpPr>
            <p:cNvPr id="37" name="Group 133"/>
            <p:cNvGrpSpPr/>
            <p:nvPr/>
          </p:nvGrpSpPr>
          <p:grpSpPr>
            <a:xfrm>
              <a:off x="3057832" y="1647518"/>
              <a:ext cx="287246" cy="287825"/>
              <a:chOff x="2436813" y="361950"/>
              <a:chExt cx="790575" cy="792163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2436813" y="509588"/>
                <a:ext cx="692150" cy="446088"/>
              </a:xfrm>
              <a:custGeom>
                <a:avLst/>
                <a:gdLst/>
                <a:ahLst/>
                <a:cxnLst>
                  <a:cxn ang="0">
                    <a:pos x="436" y="281"/>
                  </a:cxn>
                  <a:cxn ang="0">
                    <a:pos x="177" y="281"/>
                  </a:cxn>
                  <a:cxn ang="0">
                    <a:pos x="68" y="31"/>
                  </a:cxn>
                  <a:cxn ang="0">
                    <a:pos x="0" y="31"/>
                  </a:cxn>
                  <a:cxn ang="0">
                    <a:pos x="0" y="0"/>
                  </a:cxn>
                  <a:cxn ang="0">
                    <a:pos x="88" y="0"/>
                  </a:cxn>
                  <a:cxn ang="0">
                    <a:pos x="197" y="250"/>
                  </a:cxn>
                  <a:cxn ang="0">
                    <a:pos x="436" y="250"/>
                  </a:cxn>
                  <a:cxn ang="0">
                    <a:pos x="436" y="281"/>
                  </a:cxn>
                  <a:cxn ang="0">
                    <a:pos x="436" y="281"/>
                  </a:cxn>
                  <a:cxn ang="0">
                    <a:pos x="436" y="281"/>
                  </a:cxn>
                </a:cxnLst>
                <a:rect l="0" t="0" r="r" b="b"/>
                <a:pathLst>
                  <a:path w="436" h="281">
                    <a:moveTo>
                      <a:pt x="436" y="281"/>
                    </a:moveTo>
                    <a:lnTo>
                      <a:pt x="177" y="281"/>
                    </a:lnTo>
                    <a:lnTo>
                      <a:pt x="6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197" y="250"/>
                    </a:lnTo>
                    <a:lnTo>
                      <a:pt x="436" y="250"/>
                    </a:lnTo>
                    <a:lnTo>
                      <a:pt x="436" y="281"/>
                    </a:lnTo>
                    <a:close/>
                    <a:moveTo>
                      <a:pt x="436" y="281"/>
                    </a:moveTo>
                    <a:lnTo>
                      <a:pt x="436" y="2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39" name="Freeform 7"/>
              <p:cNvSpPr>
                <a:spLocks noEditPoints="1"/>
              </p:cNvSpPr>
              <p:nvPr/>
            </p:nvSpPr>
            <p:spPr bwMode="auto">
              <a:xfrm>
                <a:off x="2436813" y="509588"/>
                <a:ext cx="692150" cy="446088"/>
              </a:xfrm>
              <a:custGeom>
                <a:avLst/>
                <a:gdLst/>
                <a:ahLst/>
                <a:cxnLst>
                  <a:cxn ang="0">
                    <a:pos x="436" y="281"/>
                  </a:cxn>
                  <a:cxn ang="0">
                    <a:pos x="177" y="281"/>
                  </a:cxn>
                  <a:cxn ang="0">
                    <a:pos x="68" y="31"/>
                  </a:cxn>
                  <a:cxn ang="0">
                    <a:pos x="0" y="31"/>
                  </a:cxn>
                  <a:cxn ang="0">
                    <a:pos x="0" y="0"/>
                  </a:cxn>
                  <a:cxn ang="0">
                    <a:pos x="88" y="0"/>
                  </a:cxn>
                  <a:cxn ang="0">
                    <a:pos x="197" y="250"/>
                  </a:cxn>
                  <a:cxn ang="0">
                    <a:pos x="436" y="250"/>
                  </a:cxn>
                  <a:cxn ang="0">
                    <a:pos x="436" y="281"/>
                  </a:cxn>
                  <a:cxn ang="0">
                    <a:pos x="436" y="281"/>
                  </a:cxn>
                  <a:cxn ang="0">
                    <a:pos x="436" y="281"/>
                  </a:cxn>
                </a:cxnLst>
                <a:rect l="0" t="0" r="r" b="b"/>
                <a:pathLst>
                  <a:path w="436" h="281">
                    <a:moveTo>
                      <a:pt x="436" y="281"/>
                    </a:moveTo>
                    <a:lnTo>
                      <a:pt x="177" y="281"/>
                    </a:lnTo>
                    <a:lnTo>
                      <a:pt x="6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197" y="250"/>
                    </a:lnTo>
                    <a:lnTo>
                      <a:pt x="436" y="250"/>
                    </a:lnTo>
                    <a:lnTo>
                      <a:pt x="436" y="281"/>
                    </a:lnTo>
                    <a:moveTo>
                      <a:pt x="436" y="281"/>
                    </a:moveTo>
                    <a:lnTo>
                      <a:pt x="436" y="281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733675" y="1006475"/>
                <a:ext cx="147638" cy="147638"/>
              </a:xfrm>
              <a:custGeom>
                <a:avLst/>
                <a:gdLst/>
                <a:ahLst/>
                <a:cxnLst>
                  <a:cxn ang="0">
                    <a:pos x="109" y="54"/>
                  </a:cxn>
                  <a:cxn ang="0">
                    <a:pos x="54" y="109"/>
                  </a:cxn>
                  <a:cxn ang="0">
                    <a:pos x="0" y="54"/>
                  </a:cxn>
                  <a:cxn ang="0">
                    <a:pos x="54" y="0"/>
                  </a:cxn>
                  <a:cxn ang="0">
                    <a:pos x="109" y="54"/>
                  </a:cxn>
                  <a:cxn ang="0">
                    <a:pos x="109" y="54"/>
                  </a:cxn>
                  <a:cxn ang="0">
                    <a:pos x="109" y="54"/>
                  </a:cxn>
                </a:cxnLst>
                <a:rect l="0" t="0" r="r" b="b"/>
                <a:pathLst>
                  <a:path w="109" h="109">
                    <a:moveTo>
                      <a:pt x="109" y="54"/>
                    </a:move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lose/>
                    <a:moveTo>
                      <a:pt x="109" y="54"/>
                    </a:moveTo>
                    <a:cubicBezTo>
                      <a:pt x="109" y="54"/>
                      <a:pt x="109" y="54"/>
                      <a:pt x="109" y="5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41" name="Freeform 9"/>
              <p:cNvSpPr>
                <a:spLocks noEditPoints="1"/>
              </p:cNvSpPr>
              <p:nvPr/>
            </p:nvSpPr>
            <p:spPr bwMode="auto">
              <a:xfrm>
                <a:off x="2981325" y="1006475"/>
                <a:ext cx="147638" cy="147638"/>
              </a:xfrm>
              <a:custGeom>
                <a:avLst/>
                <a:gdLst/>
                <a:ahLst/>
                <a:cxnLst>
                  <a:cxn ang="0">
                    <a:pos x="109" y="54"/>
                  </a:cxn>
                  <a:cxn ang="0">
                    <a:pos x="54" y="109"/>
                  </a:cxn>
                  <a:cxn ang="0">
                    <a:pos x="0" y="54"/>
                  </a:cxn>
                  <a:cxn ang="0">
                    <a:pos x="54" y="0"/>
                  </a:cxn>
                  <a:cxn ang="0">
                    <a:pos x="109" y="54"/>
                  </a:cxn>
                  <a:cxn ang="0">
                    <a:pos x="109" y="54"/>
                  </a:cxn>
                  <a:cxn ang="0">
                    <a:pos x="109" y="54"/>
                  </a:cxn>
                </a:cxnLst>
                <a:rect l="0" t="0" r="r" b="b"/>
                <a:pathLst>
                  <a:path w="109" h="109">
                    <a:moveTo>
                      <a:pt x="109" y="54"/>
                    </a:move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lose/>
                    <a:moveTo>
                      <a:pt x="109" y="54"/>
                    </a:moveTo>
                    <a:cubicBezTo>
                      <a:pt x="109" y="54"/>
                      <a:pt x="109" y="54"/>
                      <a:pt x="109" y="5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42" name="Freeform 10"/>
              <p:cNvSpPr>
                <a:spLocks noEditPoints="1"/>
              </p:cNvSpPr>
              <p:nvPr/>
            </p:nvSpPr>
            <p:spPr bwMode="auto">
              <a:xfrm>
                <a:off x="2684463" y="609600"/>
                <a:ext cx="501649" cy="247650"/>
              </a:xfrm>
              <a:custGeom>
                <a:avLst/>
                <a:gdLst/>
                <a:ahLst/>
                <a:cxnLst>
                  <a:cxn ang="0">
                    <a:pos x="273" y="109"/>
                  </a:cxn>
                  <a:cxn ang="0">
                    <a:pos x="120" y="0"/>
                  </a:cxn>
                  <a:cxn ang="0">
                    <a:pos x="0" y="0"/>
                  </a:cxn>
                  <a:cxn ang="0">
                    <a:pos x="73" y="182"/>
                  </a:cxn>
                  <a:cxn ang="0">
                    <a:pos x="328" y="182"/>
                  </a:cxn>
                  <a:cxn ang="0">
                    <a:pos x="370" y="77"/>
                  </a:cxn>
                  <a:cxn ang="0">
                    <a:pos x="273" y="109"/>
                  </a:cxn>
                  <a:cxn ang="0">
                    <a:pos x="273" y="109"/>
                  </a:cxn>
                  <a:cxn ang="0">
                    <a:pos x="273" y="109"/>
                  </a:cxn>
                </a:cxnLst>
                <a:rect l="0" t="0" r="r" b="b"/>
                <a:pathLst>
                  <a:path w="370" h="182">
                    <a:moveTo>
                      <a:pt x="273" y="109"/>
                    </a:moveTo>
                    <a:cubicBezTo>
                      <a:pt x="202" y="109"/>
                      <a:pt x="142" y="63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328" y="182"/>
                      <a:pt x="328" y="182"/>
                      <a:pt x="328" y="182"/>
                    </a:cubicBezTo>
                    <a:cubicBezTo>
                      <a:pt x="370" y="77"/>
                      <a:pt x="370" y="77"/>
                      <a:pt x="370" y="77"/>
                    </a:cubicBezTo>
                    <a:cubicBezTo>
                      <a:pt x="343" y="97"/>
                      <a:pt x="309" y="109"/>
                      <a:pt x="273" y="109"/>
                    </a:cubicBezTo>
                    <a:close/>
                    <a:moveTo>
                      <a:pt x="273" y="109"/>
                    </a:moveTo>
                    <a:cubicBezTo>
                      <a:pt x="273" y="109"/>
                      <a:pt x="273" y="109"/>
                      <a:pt x="273" y="10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43" name="Freeform 11"/>
              <p:cNvSpPr>
                <a:spLocks noEditPoints="1"/>
              </p:cNvSpPr>
              <p:nvPr/>
            </p:nvSpPr>
            <p:spPr bwMode="auto">
              <a:xfrm>
                <a:off x="2881313" y="361950"/>
                <a:ext cx="346075" cy="346075"/>
              </a:xfrm>
              <a:custGeom>
                <a:avLst/>
                <a:gdLst/>
                <a:ahLst/>
                <a:cxnLst>
                  <a:cxn ang="0">
                    <a:pos x="127" y="0"/>
                  </a:cxn>
                  <a:cxn ang="0">
                    <a:pos x="0" y="127"/>
                  </a:cxn>
                  <a:cxn ang="0">
                    <a:pos x="127" y="254"/>
                  </a:cxn>
                  <a:cxn ang="0">
                    <a:pos x="255" y="127"/>
                  </a:cxn>
                  <a:cxn ang="0">
                    <a:pos x="127" y="0"/>
                  </a:cxn>
                  <a:cxn ang="0">
                    <a:pos x="108" y="191"/>
                  </a:cxn>
                  <a:cxn ang="0">
                    <a:pos x="44" y="127"/>
                  </a:cxn>
                  <a:cxn ang="0">
                    <a:pos x="69" y="101"/>
                  </a:cxn>
                  <a:cxn ang="0">
                    <a:pos x="108" y="140"/>
                  </a:cxn>
                  <a:cxn ang="0">
                    <a:pos x="185" y="63"/>
                  </a:cxn>
                  <a:cxn ang="0">
                    <a:pos x="211" y="89"/>
                  </a:cxn>
                  <a:cxn ang="0">
                    <a:pos x="108" y="191"/>
                  </a:cxn>
                  <a:cxn ang="0">
                    <a:pos x="108" y="191"/>
                  </a:cxn>
                  <a:cxn ang="0">
                    <a:pos x="108" y="191"/>
                  </a:cxn>
                </a:cxnLst>
                <a:rect l="0" t="0" r="r" b="b"/>
                <a:pathLst>
                  <a:path w="255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8" y="254"/>
                      <a:pt x="255" y="197"/>
                      <a:pt x="255" y="127"/>
                    </a:cubicBezTo>
                    <a:cubicBezTo>
                      <a:pt x="255" y="57"/>
                      <a:pt x="198" y="0"/>
                      <a:pt x="127" y="0"/>
                    </a:cubicBezTo>
                    <a:close/>
                    <a:moveTo>
                      <a:pt x="108" y="191"/>
                    </a:moveTo>
                    <a:cubicBezTo>
                      <a:pt x="44" y="127"/>
                      <a:pt x="44" y="127"/>
                      <a:pt x="44" y="127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85" y="63"/>
                      <a:pt x="185" y="63"/>
                      <a:pt x="185" y="63"/>
                    </a:cubicBezTo>
                    <a:cubicBezTo>
                      <a:pt x="211" y="89"/>
                      <a:pt x="211" y="89"/>
                      <a:pt x="211" y="89"/>
                    </a:cubicBezTo>
                    <a:lnTo>
                      <a:pt x="108" y="191"/>
                    </a:lnTo>
                    <a:close/>
                    <a:moveTo>
                      <a:pt x="108" y="191"/>
                    </a:moveTo>
                    <a:cubicBezTo>
                      <a:pt x="108" y="191"/>
                      <a:pt x="108" y="191"/>
                      <a:pt x="108" y="19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</p:grpSp>
      <p:grpSp>
        <p:nvGrpSpPr>
          <p:cNvPr id="46" name="Group 200"/>
          <p:cNvGrpSpPr/>
          <p:nvPr/>
        </p:nvGrpSpPr>
        <p:grpSpPr>
          <a:xfrm>
            <a:off x="4519873" y="3276601"/>
            <a:ext cx="975360" cy="890016"/>
            <a:chOff x="3306085" y="2457451"/>
            <a:chExt cx="731520" cy="667512"/>
          </a:xfrm>
        </p:grpSpPr>
        <p:grpSp>
          <p:nvGrpSpPr>
            <p:cNvPr id="47" name="Group 181"/>
            <p:cNvGrpSpPr/>
            <p:nvPr/>
          </p:nvGrpSpPr>
          <p:grpSpPr>
            <a:xfrm>
              <a:off x="3306085" y="2457451"/>
              <a:ext cx="731520" cy="667512"/>
              <a:chOff x="3321051" y="2206625"/>
              <a:chExt cx="1039812" cy="962025"/>
            </a:xfrm>
          </p:grpSpPr>
          <p:sp>
            <p:nvSpPr>
              <p:cNvPr id="51" name="Freeform 134"/>
              <p:cNvSpPr>
                <a:spLocks/>
              </p:cNvSpPr>
              <p:nvPr/>
            </p:nvSpPr>
            <p:spPr bwMode="auto">
              <a:xfrm>
                <a:off x="3379788" y="2257425"/>
                <a:ext cx="981075" cy="911225"/>
              </a:xfrm>
              <a:custGeom>
                <a:avLst/>
                <a:gdLst/>
                <a:ahLst/>
                <a:cxnLst>
                  <a:cxn ang="0">
                    <a:pos x="392" y="0"/>
                  </a:cxn>
                  <a:cxn ang="0">
                    <a:pos x="346" y="4"/>
                  </a:cxn>
                  <a:cxn ang="0">
                    <a:pos x="56" y="320"/>
                  </a:cxn>
                  <a:cxn ang="0">
                    <a:pos x="230" y="493"/>
                  </a:cxn>
                  <a:cxn ang="0">
                    <a:pos x="270" y="488"/>
                  </a:cxn>
                  <a:cxn ang="0">
                    <a:pos x="271" y="488"/>
                  </a:cxn>
                  <a:cxn ang="0">
                    <a:pos x="299" y="595"/>
                  </a:cxn>
                  <a:cxn ang="0">
                    <a:pos x="413" y="473"/>
                  </a:cxn>
                  <a:cxn ang="0">
                    <a:pos x="639" y="226"/>
                  </a:cxn>
                  <a:cxn ang="0">
                    <a:pos x="392" y="0"/>
                  </a:cxn>
                </a:cxnLst>
                <a:rect l="0" t="0" r="r" b="b"/>
                <a:pathLst>
                  <a:path w="640" h="595">
                    <a:moveTo>
                      <a:pt x="392" y="0"/>
                    </a:moveTo>
                    <a:cubicBezTo>
                      <a:pt x="376" y="0"/>
                      <a:pt x="360" y="2"/>
                      <a:pt x="346" y="4"/>
                    </a:cubicBezTo>
                    <a:cubicBezTo>
                      <a:pt x="233" y="21"/>
                      <a:pt x="0" y="99"/>
                      <a:pt x="56" y="320"/>
                    </a:cubicBezTo>
                    <a:cubicBezTo>
                      <a:pt x="94" y="469"/>
                      <a:pt x="179" y="493"/>
                      <a:pt x="230" y="493"/>
                    </a:cubicBezTo>
                    <a:cubicBezTo>
                      <a:pt x="254" y="493"/>
                      <a:pt x="270" y="488"/>
                      <a:pt x="270" y="488"/>
                    </a:cubicBezTo>
                    <a:cubicBezTo>
                      <a:pt x="270" y="488"/>
                      <a:pt x="270" y="488"/>
                      <a:pt x="271" y="488"/>
                    </a:cubicBezTo>
                    <a:cubicBezTo>
                      <a:pt x="279" y="488"/>
                      <a:pt x="328" y="492"/>
                      <a:pt x="299" y="595"/>
                    </a:cubicBezTo>
                    <a:cubicBezTo>
                      <a:pt x="299" y="595"/>
                      <a:pt x="411" y="530"/>
                      <a:pt x="413" y="473"/>
                    </a:cubicBezTo>
                    <a:cubicBezTo>
                      <a:pt x="413" y="473"/>
                      <a:pt x="640" y="423"/>
                      <a:pt x="639" y="226"/>
                    </a:cubicBezTo>
                    <a:cubicBezTo>
                      <a:pt x="638" y="55"/>
                      <a:pt x="502" y="0"/>
                      <a:pt x="392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52" name="Freeform 137"/>
              <p:cNvSpPr>
                <a:spLocks/>
              </p:cNvSpPr>
              <p:nvPr/>
            </p:nvSpPr>
            <p:spPr bwMode="auto">
              <a:xfrm>
                <a:off x="3321051" y="2206625"/>
                <a:ext cx="981075" cy="931863"/>
              </a:xfrm>
              <a:custGeom>
                <a:avLst/>
                <a:gdLst/>
                <a:ahLst/>
                <a:cxnLst>
                  <a:cxn ang="0">
                    <a:pos x="270" y="501"/>
                  </a:cxn>
                  <a:cxn ang="0">
                    <a:pos x="299" y="608"/>
                  </a:cxn>
                  <a:cxn ang="0">
                    <a:pos x="413" y="486"/>
                  </a:cxn>
                  <a:cxn ang="0">
                    <a:pos x="639" y="239"/>
                  </a:cxn>
                  <a:cxn ang="0">
                    <a:pos x="346" y="17"/>
                  </a:cxn>
                  <a:cxn ang="0">
                    <a:pos x="56" y="333"/>
                  </a:cxn>
                  <a:cxn ang="0">
                    <a:pos x="270" y="501"/>
                  </a:cxn>
                </a:cxnLst>
                <a:rect l="0" t="0" r="r" b="b"/>
                <a:pathLst>
                  <a:path w="640" h="608">
                    <a:moveTo>
                      <a:pt x="270" y="501"/>
                    </a:moveTo>
                    <a:cubicBezTo>
                      <a:pt x="270" y="501"/>
                      <a:pt x="331" y="496"/>
                      <a:pt x="299" y="608"/>
                    </a:cubicBezTo>
                    <a:cubicBezTo>
                      <a:pt x="299" y="608"/>
                      <a:pt x="411" y="543"/>
                      <a:pt x="413" y="486"/>
                    </a:cubicBezTo>
                    <a:cubicBezTo>
                      <a:pt x="413" y="486"/>
                      <a:pt x="640" y="436"/>
                      <a:pt x="639" y="239"/>
                    </a:cubicBezTo>
                    <a:cubicBezTo>
                      <a:pt x="638" y="42"/>
                      <a:pt x="458" y="0"/>
                      <a:pt x="346" y="17"/>
                    </a:cubicBezTo>
                    <a:cubicBezTo>
                      <a:pt x="233" y="34"/>
                      <a:pt x="0" y="112"/>
                      <a:pt x="56" y="333"/>
                    </a:cubicBezTo>
                    <a:cubicBezTo>
                      <a:pt x="112" y="553"/>
                      <a:pt x="270" y="501"/>
                      <a:pt x="270" y="5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  <p:grpSp>
          <p:nvGrpSpPr>
            <p:cNvPr id="48" name="Group 177"/>
            <p:cNvGrpSpPr/>
            <p:nvPr/>
          </p:nvGrpSpPr>
          <p:grpSpPr>
            <a:xfrm>
              <a:off x="3589020" y="2548890"/>
              <a:ext cx="196850" cy="295275"/>
              <a:chOff x="3732213" y="776288"/>
              <a:chExt cx="196850" cy="295275"/>
            </a:xfrm>
            <a:solidFill>
              <a:schemeClr val="bg1"/>
            </a:solidFill>
          </p:grpSpPr>
          <p:sp>
            <p:nvSpPr>
              <p:cNvPr id="49" name="Freeform 118"/>
              <p:cNvSpPr>
                <a:spLocks/>
              </p:cNvSpPr>
              <p:nvPr/>
            </p:nvSpPr>
            <p:spPr bwMode="auto">
              <a:xfrm>
                <a:off x="3732213" y="871538"/>
                <a:ext cx="196850" cy="200025"/>
              </a:xfrm>
              <a:custGeom>
                <a:avLst/>
                <a:gdLst/>
                <a:ahLst/>
                <a:cxnLst>
                  <a:cxn ang="0">
                    <a:pos x="124" y="126"/>
                  </a:cxn>
                  <a:cxn ang="0">
                    <a:pos x="0" y="126"/>
                  </a:cxn>
                  <a:cxn ang="0">
                    <a:pos x="2" y="115"/>
                  </a:cxn>
                  <a:cxn ang="0">
                    <a:pos x="5" y="0"/>
                  </a:cxn>
                  <a:cxn ang="0">
                    <a:pos x="119" y="0"/>
                  </a:cxn>
                  <a:cxn ang="0">
                    <a:pos x="122" y="116"/>
                  </a:cxn>
                  <a:cxn ang="0">
                    <a:pos x="124" y="126"/>
                  </a:cxn>
                </a:cxnLst>
                <a:rect l="0" t="0" r="r" b="b"/>
                <a:pathLst>
                  <a:path w="124" h="126">
                    <a:moveTo>
                      <a:pt x="124" y="126"/>
                    </a:moveTo>
                    <a:lnTo>
                      <a:pt x="0" y="126"/>
                    </a:lnTo>
                    <a:lnTo>
                      <a:pt x="2" y="115"/>
                    </a:lnTo>
                    <a:lnTo>
                      <a:pt x="5" y="0"/>
                    </a:lnTo>
                    <a:lnTo>
                      <a:pt x="119" y="0"/>
                    </a:lnTo>
                    <a:lnTo>
                      <a:pt x="122" y="116"/>
                    </a:lnTo>
                    <a:lnTo>
                      <a:pt x="124" y="1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50" name="Freeform 119"/>
              <p:cNvSpPr>
                <a:spLocks/>
              </p:cNvSpPr>
              <p:nvPr/>
            </p:nvSpPr>
            <p:spPr bwMode="auto">
              <a:xfrm>
                <a:off x="3760788" y="776288"/>
                <a:ext cx="138113" cy="111125"/>
              </a:xfrm>
              <a:custGeom>
                <a:avLst/>
                <a:gdLst/>
                <a:ahLst/>
                <a:cxnLst>
                  <a:cxn ang="0">
                    <a:pos x="87" y="72"/>
                  </a:cxn>
                  <a:cxn ang="0">
                    <a:pos x="85" y="70"/>
                  </a:cxn>
                  <a:cxn ang="0">
                    <a:pos x="45" y="4"/>
                  </a:cxn>
                  <a:cxn ang="0">
                    <a:pos x="5" y="70"/>
                  </a:cxn>
                  <a:cxn ang="0">
                    <a:pos x="3" y="72"/>
                  </a:cxn>
                  <a:cxn ang="0">
                    <a:pos x="0" y="70"/>
                  </a:cxn>
                  <a:cxn ang="0">
                    <a:pos x="45" y="0"/>
                  </a:cxn>
                  <a:cxn ang="0">
                    <a:pos x="90" y="70"/>
                  </a:cxn>
                  <a:cxn ang="0">
                    <a:pos x="87" y="72"/>
                  </a:cxn>
                </a:cxnLst>
                <a:rect l="0" t="0" r="r" b="b"/>
                <a:pathLst>
                  <a:path w="90" h="72">
                    <a:moveTo>
                      <a:pt x="87" y="72"/>
                    </a:moveTo>
                    <a:cubicBezTo>
                      <a:pt x="86" y="72"/>
                      <a:pt x="85" y="71"/>
                      <a:pt x="85" y="70"/>
                    </a:cubicBezTo>
                    <a:cubicBezTo>
                      <a:pt x="85" y="34"/>
                      <a:pt x="67" y="4"/>
                      <a:pt x="45" y="4"/>
                    </a:cubicBezTo>
                    <a:cubicBezTo>
                      <a:pt x="23" y="4"/>
                      <a:pt x="5" y="34"/>
                      <a:pt x="5" y="70"/>
                    </a:cubicBezTo>
                    <a:cubicBezTo>
                      <a:pt x="5" y="71"/>
                      <a:pt x="4" y="72"/>
                      <a:pt x="3" y="72"/>
                    </a:cubicBezTo>
                    <a:cubicBezTo>
                      <a:pt x="1" y="72"/>
                      <a:pt x="0" y="71"/>
                      <a:pt x="0" y="70"/>
                    </a:cubicBezTo>
                    <a:cubicBezTo>
                      <a:pt x="0" y="31"/>
                      <a:pt x="20" y="0"/>
                      <a:pt x="45" y="0"/>
                    </a:cubicBezTo>
                    <a:cubicBezTo>
                      <a:pt x="70" y="0"/>
                      <a:pt x="90" y="31"/>
                      <a:pt x="90" y="70"/>
                    </a:cubicBezTo>
                    <a:cubicBezTo>
                      <a:pt x="90" y="71"/>
                      <a:pt x="89" y="72"/>
                      <a:pt x="87" y="7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</p:grpSp>
      <p:grpSp>
        <p:nvGrpSpPr>
          <p:cNvPr id="53" name="Group 176"/>
          <p:cNvGrpSpPr/>
          <p:nvPr/>
        </p:nvGrpSpPr>
        <p:grpSpPr>
          <a:xfrm>
            <a:off x="5689600" y="2555240"/>
            <a:ext cx="501651" cy="364067"/>
            <a:chOff x="4213226" y="788988"/>
            <a:chExt cx="376238" cy="273050"/>
          </a:xfrm>
          <a:solidFill>
            <a:schemeClr val="bg1"/>
          </a:solidFill>
        </p:grpSpPr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4213226" y="811213"/>
              <a:ext cx="263525" cy="250825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35" y="0"/>
                </a:cxn>
                <a:cxn ang="0">
                  <a:pos x="0" y="32"/>
                </a:cxn>
                <a:cxn ang="0">
                  <a:pos x="0" y="85"/>
                </a:cxn>
                <a:cxn ang="0">
                  <a:pos x="35" y="117"/>
                </a:cxn>
                <a:cxn ang="0">
                  <a:pos x="41" y="117"/>
                </a:cxn>
                <a:cxn ang="0">
                  <a:pos x="23" y="162"/>
                </a:cxn>
                <a:cxn ang="0">
                  <a:pos x="87" y="117"/>
                </a:cxn>
                <a:cxn ang="0">
                  <a:pos x="137" y="117"/>
                </a:cxn>
                <a:cxn ang="0">
                  <a:pos x="172" y="85"/>
                </a:cxn>
                <a:cxn ang="0">
                  <a:pos x="172" y="32"/>
                </a:cxn>
                <a:cxn ang="0">
                  <a:pos x="137" y="0"/>
                </a:cxn>
              </a:cxnLst>
              <a:rect l="0" t="0" r="r" b="b"/>
              <a:pathLst>
                <a:path w="172" h="163">
                  <a:moveTo>
                    <a:pt x="13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4"/>
                    <a:pt x="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3"/>
                    <a:pt x="16" y="117"/>
                    <a:pt x="35" y="117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5" y="131"/>
                    <a:pt x="22" y="163"/>
                    <a:pt x="23" y="162"/>
                  </a:cubicBezTo>
                  <a:cubicBezTo>
                    <a:pt x="23" y="161"/>
                    <a:pt x="69" y="129"/>
                    <a:pt x="87" y="117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56" y="117"/>
                    <a:pt x="172" y="103"/>
                    <a:pt x="172" y="85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14"/>
                    <a:pt x="156" y="0"/>
                    <a:pt x="13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4397376" y="788988"/>
              <a:ext cx="192088" cy="204788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3" y="0"/>
                </a:cxn>
                <a:cxn ang="0">
                  <a:pos x="0" y="3"/>
                </a:cxn>
                <a:cxn ang="0">
                  <a:pos x="24" y="3"/>
                </a:cxn>
                <a:cxn ang="0">
                  <a:pos x="64" y="40"/>
                </a:cxn>
                <a:cxn ang="0">
                  <a:pos x="64" y="100"/>
                </a:cxn>
                <a:cxn ang="0">
                  <a:pos x="64" y="103"/>
                </a:cxn>
                <a:cxn ang="0">
                  <a:pos x="106" y="133"/>
                </a:cxn>
                <a:cxn ang="0">
                  <a:pos x="92" y="96"/>
                </a:cxn>
                <a:cxn ang="0">
                  <a:pos x="96" y="96"/>
                </a:cxn>
                <a:cxn ang="0">
                  <a:pos x="125" y="70"/>
                </a:cxn>
                <a:cxn ang="0">
                  <a:pos x="125" y="27"/>
                </a:cxn>
                <a:cxn ang="0">
                  <a:pos x="96" y="0"/>
                </a:cxn>
              </a:cxnLst>
              <a:rect l="0" t="0" r="r" b="b"/>
              <a:pathLst>
                <a:path w="125" h="134">
                  <a:moveTo>
                    <a:pt x="9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1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6" y="3"/>
                    <a:pt x="64" y="20"/>
                    <a:pt x="64" y="4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1"/>
                    <a:pt x="64" y="102"/>
                    <a:pt x="64" y="103"/>
                  </a:cubicBezTo>
                  <a:cubicBezTo>
                    <a:pt x="81" y="115"/>
                    <a:pt x="106" y="133"/>
                    <a:pt x="106" y="133"/>
                  </a:cubicBezTo>
                  <a:cubicBezTo>
                    <a:pt x="107" y="134"/>
                    <a:pt x="96" y="107"/>
                    <a:pt x="92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12" y="96"/>
                    <a:pt x="125" y="84"/>
                    <a:pt x="125" y="70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12"/>
                    <a:pt x="112" y="0"/>
                    <a:pt x="9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</p:grpSp>
      <p:grpSp>
        <p:nvGrpSpPr>
          <p:cNvPr id="56" name="Group 201"/>
          <p:cNvGrpSpPr/>
          <p:nvPr/>
        </p:nvGrpSpPr>
        <p:grpSpPr>
          <a:xfrm>
            <a:off x="5818504" y="3160605"/>
            <a:ext cx="975360" cy="890016"/>
            <a:chOff x="4363878" y="2370454"/>
            <a:chExt cx="731520" cy="667512"/>
          </a:xfrm>
        </p:grpSpPr>
        <p:grpSp>
          <p:nvGrpSpPr>
            <p:cNvPr id="57" name="Group 185"/>
            <p:cNvGrpSpPr/>
            <p:nvPr/>
          </p:nvGrpSpPr>
          <p:grpSpPr>
            <a:xfrm>
              <a:off x="4363878" y="2370454"/>
              <a:ext cx="731520" cy="667512"/>
              <a:chOff x="4611688" y="2378075"/>
              <a:chExt cx="654051" cy="647701"/>
            </a:xfrm>
          </p:grpSpPr>
          <p:sp>
            <p:nvSpPr>
              <p:cNvPr id="67" name="Freeform 133"/>
              <p:cNvSpPr>
                <a:spLocks/>
              </p:cNvSpPr>
              <p:nvPr/>
            </p:nvSpPr>
            <p:spPr bwMode="auto">
              <a:xfrm>
                <a:off x="4651376" y="2446338"/>
                <a:ext cx="614363" cy="579438"/>
              </a:xfrm>
              <a:custGeom>
                <a:avLst/>
                <a:gdLst/>
                <a:ahLst/>
                <a:cxnLst>
                  <a:cxn ang="0">
                    <a:pos x="217" y="0"/>
                  </a:cxn>
                  <a:cxn ang="0">
                    <a:pos x="104" y="27"/>
                  </a:cxn>
                  <a:cxn ang="0">
                    <a:pos x="41" y="205"/>
                  </a:cxn>
                  <a:cxn ang="0">
                    <a:pos x="195" y="322"/>
                  </a:cxn>
                  <a:cxn ang="0">
                    <a:pos x="196" y="322"/>
                  </a:cxn>
                  <a:cxn ang="0">
                    <a:pos x="168" y="378"/>
                  </a:cxn>
                  <a:cxn ang="0">
                    <a:pos x="393" y="151"/>
                  </a:cxn>
                  <a:cxn ang="0">
                    <a:pos x="217" y="0"/>
                  </a:cxn>
                </a:cxnLst>
                <a:rect l="0" t="0" r="r" b="b"/>
                <a:pathLst>
                  <a:path w="401" h="378">
                    <a:moveTo>
                      <a:pt x="217" y="0"/>
                    </a:moveTo>
                    <a:cubicBezTo>
                      <a:pt x="177" y="0"/>
                      <a:pt x="137" y="10"/>
                      <a:pt x="104" y="27"/>
                    </a:cubicBezTo>
                    <a:cubicBezTo>
                      <a:pt x="0" y="82"/>
                      <a:pt x="41" y="205"/>
                      <a:pt x="41" y="205"/>
                    </a:cubicBezTo>
                    <a:cubicBezTo>
                      <a:pt x="61" y="318"/>
                      <a:pt x="181" y="322"/>
                      <a:pt x="195" y="322"/>
                    </a:cubicBezTo>
                    <a:cubicBezTo>
                      <a:pt x="196" y="322"/>
                      <a:pt x="196" y="322"/>
                      <a:pt x="196" y="322"/>
                    </a:cubicBezTo>
                    <a:cubicBezTo>
                      <a:pt x="191" y="347"/>
                      <a:pt x="168" y="378"/>
                      <a:pt x="168" y="378"/>
                    </a:cubicBezTo>
                    <a:cubicBezTo>
                      <a:pt x="186" y="378"/>
                      <a:pt x="401" y="307"/>
                      <a:pt x="393" y="151"/>
                    </a:cubicBezTo>
                    <a:cubicBezTo>
                      <a:pt x="388" y="45"/>
                      <a:pt x="303" y="0"/>
                      <a:pt x="217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8" name="Freeform 138"/>
              <p:cNvSpPr>
                <a:spLocks/>
              </p:cNvSpPr>
              <p:nvPr/>
            </p:nvSpPr>
            <p:spPr bwMode="auto">
              <a:xfrm>
                <a:off x="4611688" y="2378075"/>
                <a:ext cx="614363" cy="622300"/>
              </a:xfrm>
              <a:custGeom>
                <a:avLst/>
                <a:gdLst/>
                <a:ahLst/>
                <a:cxnLst>
                  <a:cxn ang="0">
                    <a:pos x="41" y="233"/>
                  </a:cxn>
                  <a:cxn ang="0">
                    <a:pos x="104" y="55"/>
                  </a:cxn>
                  <a:cxn ang="0">
                    <a:pos x="393" y="179"/>
                  </a:cxn>
                  <a:cxn ang="0">
                    <a:pos x="168" y="406"/>
                  </a:cxn>
                  <a:cxn ang="0">
                    <a:pos x="196" y="350"/>
                  </a:cxn>
                  <a:cxn ang="0">
                    <a:pos x="41" y="233"/>
                  </a:cxn>
                </a:cxnLst>
                <a:rect l="0" t="0" r="r" b="b"/>
                <a:pathLst>
                  <a:path w="401" h="406">
                    <a:moveTo>
                      <a:pt x="41" y="233"/>
                    </a:moveTo>
                    <a:cubicBezTo>
                      <a:pt x="41" y="233"/>
                      <a:pt x="0" y="110"/>
                      <a:pt x="104" y="55"/>
                    </a:cubicBezTo>
                    <a:cubicBezTo>
                      <a:pt x="208" y="0"/>
                      <a:pt x="386" y="24"/>
                      <a:pt x="393" y="179"/>
                    </a:cubicBezTo>
                    <a:cubicBezTo>
                      <a:pt x="401" y="335"/>
                      <a:pt x="186" y="406"/>
                      <a:pt x="168" y="406"/>
                    </a:cubicBezTo>
                    <a:cubicBezTo>
                      <a:pt x="168" y="406"/>
                      <a:pt x="191" y="375"/>
                      <a:pt x="196" y="350"/>
                    </a:cubicBezTo>
                    <a:cubicBezTo>
                      <a:pt x="196" y="350"/>
                      <a:pt x="62" y="354"/>
                      <a:pt x="41" y="23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  <p:grpSp>
          <p:nvGrpSpPr>
            <p:cNvPr id="58" name="Group 175"/>
            <p:cNvGrpSpPr/>
            <p:nvPr/>
          </p:nvGrpSpPr>
          <p:grpSpPr>
            <a:xfrm>
              <a:off x="4632960" y="2533650"/>
              <a:ext cx="290512" cy="273050"/>
              <a:chOff x="4797426" y="788988"/>
              <a:chExt cx="290512" cy="273050"/>
            </a:xfrm>
            <a:solidFill>
              <a:schemeClr val="bg1"/>
            </a:solidFill>
          </p:grpSpPr>
          <p:sp>
            <p:nvSpPr>
              <p:cNvPr id="59" name="Freeform 109"/>
              <p:cNvSpPr>
                <a:spLocks/>
              </p:cNvSpPr>
              <p:nvPr/>
            </p:nvSpPr>
            <p:spPr bwMode="auto">
              <a:xfrm>
                <a:off x="4797426" y="931863"/>
                <a:ext cx="122238" cy="117475"/>
              </a:xfrm>
              <a:custGeom>
                <a:avLst/>
                <a:gdLst/>
                <a:ahLst/>
                <a:cxnLst>
                  <a:cxn ang="0">
                    <a:pos x="47" y="76"/>
                  </a:cxn>
                  <a:cxn ang="0">
                    <a:pos x="1" y="5"/>
                  </a:cxn>
                  <a:cxn ang="0">
                    <a:pos x="0" y="0"/>
                  </a:cxn>
                  <a:cxn ang="0">
                    <a:pos x="80" y="6"/>
                  </a:cxn>
                  <a:cxn ang="0">
                    <a:pos x="47" y="76"/>
                  </a:cxn>
                </a:cxnLst>
                <a:rect l="0" t="0" r="r" b="b"/>
                <a:pathLst>
                  <a:path w="80" h="76">
                    <a:moveTo>
                      <a:pt x="47" y="7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47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0" name="Freeform 110"/>
              <p:cNvSpPr>
                <a:spLocks/>
              </p:cNvSpPr>
              <p:nvPr/>
            </p:nvSpPr>
            <p:spPr bwMode="auto">
              <a:xfrm>
                <a:off x="4956176" y="815975"/>
                <a:ext cx="125413" cy="11588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4"/>
                  </a:cxn>
                  <a:cxn ang="0">
                    <a:pos x="82" y="75"/>
                  </a:cxn>
                  <a:cxn ang="0">
                    <a:pos x="0" y="69"/>
                  </a:cxn>
                  <a:cxn ang="0">
                    <a:pos x="33" y="0"/>
                  </a:cxn>
                </a:cxnLst>
                <a:rect l="0" t="0" r="r" b="b"/>
                <a:pathLst>
                  <a:path w="82" h="75">
                    <a:moveTo>
                      <a:pt x="33" y="0"/>
                    </a:moveTo>
                    <a:cubicBezTo>
                      <a:pt x="34" y="1"/>
                      <a:pt x="36" y="2"/>
                      <a:pt x="37" y="4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0" y="69"/>
                      <a:pt x="0" y="69"/>
                      <a:pt x="0" y="69"/>
                    </a:cubicBezTo>
                    <a:lnTo>
                      <a:pt x="3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1" name="Freeform 111"/>
              <p:cNvSpPr>
                <a:spLocks/>
              </p:cNvSpPr>
              <p:nvPr/>
            </p:nvSpPr>
            <p:spPr bwMode="auto">
              <a:xfrm>
                <a:off x="4802188" y="815975"/>
                <a:ext cx="190500" cy="11588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2" y="67"/>
                  </a:cxn>
                  <a:cxn ang="0">
                    <a:pos x="123" y="0"/>
                  </a:cxn>
                  <a:cxn ang="0">
                    <a:pos x="125" y="0"/>
                  </a:cxn>
                  <a:cxn ang="0">
                    <a:pos x="89" y="75"/>
                  </a:cxn>
                  <a:cxn ang="0">
                    <a:pos x="0" y="68"/>
                  </a:cxn>
                </a:cxnLst>
                <a:rect l="0" t="0" r="r" b="b"/>
                <a:pathLst>
                  <a:path w="125" h="75">
                    <a:moveTo>
                      <a:pt x="0" y="68"/>
                    </a:moveTo>
                    <a:cubicBezTo>
                      <a:pt x="1" y="68"/>
                      <a:pt x="1" y="67"/>
                      <a:pt x="2" y="67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89" y="75"/>
                      <a:pt x="89" y="75"/>
                      <a:pt x="89" y="75"/>
                    </a:cubicBezTo>
                    <a:lnTo>
                      <a:pt x="0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2" name="Freeform 112"/>
              <p:cNvSpPr>
                <a:spLocks/>
              </p:cNvSpPr>
              <p:nvPr/>
            </p:nvSpPr>
            <p:spPr bwMode="auto">
              <a:xfrm>
                <a:off x="4878388" y="931863"/>
                <a:ext cx="209550" cy="130175"/>
              </a:xfrm>
              <a:custGeom>
                <a:avLst/>
                <a:gdLst/>
                <a:ahLst/>
                <a:cxnLst>
                  <a:cxn ang="0">
                    <a:pos x="41" y="7"/>
                  </a:cxn>
                  <a:cxn ang="0">
                    <a:pos x="42" y="7"/>
                  </a:cxn>
                  <a:cxn ang="0">
                    <a:pos x="43" y="7"/>
                  </a:cxn>
                  <a:cxn ang="0">
                    <a:pos x="44" y="7"/>
                  </a:cxn>
                  <a:cxn ang="0">
                    <a:pos x="44" y="7"/>
                  </a:cxn>
                  <a:cxn ang="0">
                    <a:pos x="44" y="7"/>
                  </a:cxn>
                  <a:cxn ang="0">
                    <a:pos x="44" y="6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7" y="0"/>
                  </a:cxn>
                  <a:cxn ang="0">
                    <a:pos x="137" y="7"/>
                  </a:cxn>
                  <a:cxn ang="0">
                    <a:pos x="131" y="16"/>
                  </a:cxn>
                  <a:cxn ang="0">
                    <a:pos x="11" y="82"/>
                  </a:cxn>
                  <a:cxn ang="0">
                    <a:pos x="0" y="82"/>
                  </a:cxn>
                  <a:cxn ang="0">
                    <a:pos x="36" y="7"/>
                  </a:cxn>
                  <a:cxn ang="0">
                    <a:pos x="41" y="7"/>
                  </a:cxn>
                </a:cxnLst>
                <a:rect l="0" t="0" r="r" b="b"/>
                <a:pathLst>
                  <a:path w="137" h="84">
                    <a:moveTo>
                      <a:pt x="41" y="7"/>
                    </a:moveTo>
                    <a:cubicBezTo>
                      <a:pt x="41" y="7"/>
                      <a:pt x="42" y="7"/>
                      <a:pt x="42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5"/>
                      <a:pt x="45" y="5"/>
                      <a:pt x="45" y="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10"/>
                      <a:pt x="135" y="14"/>
                      <a:pt x="131" y="16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7" y="84"/>
                      <a:pt x="3" y="84"/>
                      <a:pt x="0" y="82"/>
                    </a:cubicBezTo>
                    <a:cubicBezTo>
                      <a:pt x="36" y="7"/>
                      <a:pt x="36" y="7"/>
                      <a:pt x="36" y="7"/>
                    </a:cubicBezTo>
                    <a:lnTo>
                      <a:pt x="41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3" name="Freeform 113"/>
              <p:cNvSpPr>
                <a:spLocks/>
              </p:cNvSpPr>
              <p:nvPr/>
            </p:nvSpPr>
            <p:spPr bwMode="auto">
              <a:xfrm>
                <a:off x="4806951" y="790575"/>
                <a:ext cx="60325" cy="61913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6" y="2"/>
                  </a:cxn>
                  <a:cxn ang="0">
                    <a:pos x="18" y="0"/>
                  </a:cxn>
                  <a:cxn ang="0">
                    <a:pos x="40" y="31"/>
                  </a:cxn>
                  <a:cxn ang="0">
                    <a:pos x="0" y="41"/>
                  </a:cxn>
                </a:cxnLst>
                <a:rect l="0" t="0" r="r" b="b"/>
                <a:pathLst>
                  <a:path w="40" h="41">
                    <a:moveTo>
                      <a:pt x="0" y="41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7" y="1"/>
                      <a:pt x="18" y="0"/>
                    </a:cubicBezTo>
                    <a:cubicBezTo>
                      <a:pt x="40" y="31"/>
                      <a:pt x="40" y="31"/>
                      <a:pt x="40" y="31"/>
                    </a:cubicBezTo>
                    <a:lnTo>
                      <a:pt x="0" y="4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4" name="Freeform 114"/>
              <p:cNvSpPr>
                <a:spLocks/>
              </p:cNvSpPr>
              <p:nvPr/>
            </p:nvSpPr>
            <p:spPr bwMode="auto">
              <a:xfrm>
                <a:off x="4889501" y="831850"/>
                <a:ext cx="58738" cy="61913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38" y="2"/>
                  </a:cxn>
                  <a:cxn ang="0">
                    <a:pos x="22" y="41"/>
                  </a:cxn>
                  <a:cxn ang="0">
                    <a:pos x="0" y="9"/>
                  </a:cxn>
                  <a:cxn ang="0">
                    <a:pos x="39" y="0"/>
                  </a:cxn>
                </a:cxnLst>
                <a:rect l="0" t="0" r="r" b="b"/>
                <a:pathLst>
                  <a:path w="39" h="41">
                    <a:moveTo>
                      <a:pt x="39" y="0"/>
                    </a:moveTo>
                    <a:cubicBezTo>
                      <a:pt x="39" y="1"/>
                      <a:pt x="39" y="2"/>
                      <a:pt x="38" y="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3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5" name="Freeform 115"/>
              <p:cNvSpPr>
                <a:spLocks/>
              </p:cNvSpPr>
              <p:nvPr/>
            </p:nvSpPr>
            <p:spPr bwMode="auto">
              <a:xfrm>
                <a:off x="4840288" y="788988"/>
                <a:ext cx="104775" cy="52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67" y="24"/>
                  </a:cxn>
                  <a:cxn ang="0">
                    <a:pos x="68" y="24"/>
                  </a:cxn>
                  <a:cxn ang="0">
                    <a:pos x="25" y="34"/>
                  </a:cxn>
                  <a:cxn ang="0">
                    <a:pos x="0" y="0"/>
                  </a:cxn>
                </a:cxnLst>
                <a:rect l="0" t="0" r="r" b="b"/>
                <a:pathLst>
                  <a:path w="68" h="34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25" y="34"/>
                      <a:pt x="25" y="34"/>
                      <a:pt x="25" y="3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66" name="Freeform 116"/>
              <p:cNvSpPr>
                <a:spLocks/>
              </p:cNvSpPr>
              <p:nvPr/>
            </p:nvSpPr>
            <p:spPr bwMode="auto">
              <a:xfrm>
                <a:off x="4805363" y="842963"/>
                <a:ext cx="114300" cy="58738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46" y="2"/>
                  </a:cxn>
                  <a:cxn ang="0">
                    <a:pos x="46" y="2"/>
                  </a:cxn>
                  <a:cxn ang="0">
                    <a:pos x="46" y="3"/>
                  </a:cxn>
                  <a:cxn ang="0">
                    <a:pos x="46" y="3"/>
                  </a:cxn>
                  <a:cxn ang="0">
                    <a:pos x="46" y="3"/>
                  </a:cxn>
                  <a:cxn ang="0">
                    <a:pos x="46" y="3"/>
                  </a:cxn>
                  <a:cxn ang="0">
                    <a:pos x="47" y="3"/>
                  </a:cxn>
                  <a:cxn ang="0">
                    <a:pos x="48" y="3"/>
                  </a:cxn>
                  <a:cxn ang="0">
                    <a:pos x="50" y="2"/>
                  </a:cxn>
                  <a:cxn ang="0">
                    <a:pos x="75" y="37"/>
                  </a:cxn>
                  <a:cxn ang="0">
                    <a:pos x="69" y="37"/>
                  </a:cxn>
                  <a:cxn ang="0">
                    <a:pos x="4" y="14"/>
                  </a:cxn>
                  <a:cxn ang="0">
                    <a:pos x="0" y="10"/>
                  </a:cxn>
                  <a:cxn ang="0">
                    <a:pos x="44" y="0"/>
                  </a:cxn>
                  <a:cxn ang="0">
                    <a:pos x="45" y="2"/>
                  </a:cxn>
                </a:cxnLst>
                <a:rect l="0" t="0" r="r" b="b"/>
                <a:pathLst>
                  <a:path w="75" h="38">
                    <a:moveTo>
                      <a:pt x="45" y="2"/>
                    </a:move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3" y="38"/>
                      <a:pt x="71" y="38"/>
                      <a:pt x="69" y="3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" y="13"/>
                      <a:pt x="1" y="12"/>
                      <a:pt x="0" y="1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4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</p:grpSp>
      <p:grpSp>
        <p:nvGrpSpPr>
          <p:cNvPr id="69" name="Group 203"/>
          <p:cNvGrpSpPr/>
          <p:nvPr/>
        </p:nvGrpSpPr>
        <p:grpSpPr>
          <a:xfrm>
            <a:off x="6878108" y="2108200"/>
            <a:ext cx="975360" cy="890016"/>
            <a:chOff x="5158581" y="1581150"/>
            <a:chExt cx="731520" cy="667512"/>
          </a:xfrm>
        </p:grpSpPr>
        <p:grpSp>
          <p:nvGrpSpPr>
            <p:cNvPr id="70" name="Group 182"/>
            <p:cNvGrpSpPr/>
            <p:nvPr/>
          </p:nvGrpSpPr>
          <p:grpSpPr>
            <a:xfrm>
              <a:off x="5158581" y="1581150"/>
              <a:ext cx="731520" cy="667512"/>
              <a:chOff x="5391151" y="1381125"/>
              <a:chExt cx="865187" cy="884238"/>
            </a:xfrm>
          </p:grpSpPr>
          <p:sp>
            <p:nvSpPr>
              <p:cNvPr id="72" name="Freeform 132"/>
              <p:cNvSpPr>
                <a:spLocks/>
              </p:cNvSpPr>
              <p:nvPr/>
            </p:nvSpPr>
            <p:spPr bwMode="auto">
              <a:xfrm>
                <a:off x="5427663" y="1482725"/>
                <a:ext cx="828675" cy="782638"/>
              </a:xfrm>
              <a:custGeom>
                <a:avLst/>
                <a:gdLst/>
                <a:ahLst/>
                <a:cxnLst>
                  <a:cxn ang="0">
                    <a:pos x="293" y="0"/>
                  </a:cxn>
                  <a:cxn ang="0">
                    <a:pos x="140" y="37"/>
                  </a:cxn>
                  <a:cxn ang="0">
                    <a:pos x="56" y="277"/>
                  </a:cxn>
                  <a:cxn ang="0">
                    <a:pos x="264" y="434"/>
                  </a:cxn>
                  <a:cxn ang="0">
                    <a:pos x="266" y="434"/>
                  </a:cxn>
                  <a:cxn ang="0">
                    <a:pos x="227" y="510"/>
                  </a:cxn>
                  <a:cxn ang="0">
                    <a:pos x="531" y="204"/>
                  </a:cxn>
                  <a:cxn ang="0">
                    <a:pos x="293" y="0"/>
                  </a:cxn>
                </a:cxnLst>
                <a:rect l="0" t="0" r="r" b="b"/>
                <a:pathLst>
                  <a:path w="541" h="510">
                    <a:moveTo>
                      <a:pt x="293" y="0"/>
                    </a:moveTo>
                    <a:cubicBezTo>
                      <a:pt x="239" y="0"/>
                      <a:pt x="185" y="13"/>
                      <a:pt x="140" y="37"/>
                    </a:cubicBezTo>
                    <a:cubicBezTo>
                      <a:pt x="0" y="111"/>
                      <a:pt x="56" y="277"/>
                      <a:pt x="56" y="277"/>
                    </a:cubicBezTo>
                    <a:cubicBezTo>
                      <a:pt x="83" y="430"/>
                      <a:pt x="245" y="434"/>
                      <a:pt x="264" y="434"/>
                    </a:cubicBezTo>
                    <a:cubicBezTo>
                      <a:pt x="265" y="434"/>
                      <a:pt x="266" y="434"/>
                      <a:pt x="266" y="434"/>
                    </a:cubicBezTo>
                    <a:cubicBezTo>
                      <a:pt x="259" y="468"/>
                      <a:pt x="227" y="510"/>
                      <a:pt x="227" y="510"/>
                    </a:cubicBezTo>
                    <a:cubicBezTo>
                      <a:pt x="252" y="510"/>
                      <a:pt x="541" y="414"/>
                      <a:pt x="531" y="204"/>
                    </a:cubicBezTo>
                    <a:cubicBezTo>
                      <a:pt x="524" y="61"/>
                      <a:pt x="410" y="0"/>
                      <a:pt x="293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73" name="Freeform 140"/>
              <p:cNvSpPr>
                <a:spLocks/>
              </p:cNvSpPr>
              <p:nvPr/>
            </p:nvSpPr>
            <p:spPr bwMode="auto">
              <a:xfrm>
                <a:off x="5391151" y="1381125"/>
                <a:ext cx="828675" cy="841375"/>
              </a:xfrm>
              <a:custGeom>
                <a:avLst/>
                <a:gdLst/>
                <a:ahLst/>
                <a:cxnLst>
                  <a:cxn ang="0">
                    <a:pos x="56" y="315"/>
                  </a:cxn>
                  <a:cxn ang="0">
                    <a:pos x="140" y="75"/>
                  </a:cxn>
                  <a:cxn ang="0">
                    <a:pos x="531" y="242"/>
                  </a:cxn>
                  <a:cxn ang="0">
                    <a:pos x="227" y="548"/>
                  </a:cxn>
                  <a:cxn ang="0">
                    <a:pos x="266" y="472"/>
                  </a:cxn>
                  <a:cxn ang="0">
                    <a:pos x="56" y="315"/>
                  </a:cxn>
                </a:cxnLst>
                <a:rect l="0" t="0" r="r" b="b"/>
                <a:pathLst>
                  <a:path w="541" h="548">
                    <a:moveTo>
                      <a:pt x="56" y="315"/>
                    </a:moveTo>
                    <a:cubicBezTo>
                      <a:pt x="56" y="315"/>
                      <a:pt x="0" y="149"/>
                      <a:pt x="140" y="75"/>
                    </a:cubicBezTo>
                    <a:cubicBezTo>
                      <a:pt x="281" y="0"/>
                      <a:pt x="521" y="32"/>
                      <a:pt x="531" y="242"/>
                    </a:cubicBezTo>
                    <a:cubicBezTo>
                      <a:pt x="541" y="452"/>
                      <a:pt x="252" y="548"/>
                      <a:pt x="227" y="548"/>
                    </a:cubicBezTo>
                    <a:cubicBezTo>
                      <a:pt x="227" y="548"/>
                      <a:pt x="259" y="506"/>
                      <a:pt x="266" y="472"/>
                    </a:cubicBezTo>
                    <a:cubicBezTo>
                      <a:pt x="266" y="472"/>
                      <a:pt x="85" y="477"/>
                      <a:pt x="56" y="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  <p:sp>
          <p:nvSpPr>
            <p:cNvPr id="71" name="Freeform 78"/>
            <p:cNvSpPr>
              <a:spLocks/>
            </p:cNvSpPr>
            <p:nvPr/>
          </p:nvSpPr>
          <p:spPr bwMode="auto">
            <a:xfrm>
              <a:off x="5448300" y="1718310"/>
              <a:ext cx="187597" cy="298307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30" y="115"/>
                </a:cxn>
                <a:cxn ang="0">
                  <a:pos x="30" y="102"/>
                </a:cxn>
                <a:cxn ang="0">
                  <a:pos x="10" y="94"/>
                </a:cxn>
                <a:cxn ang="0">
                  <a:pos x="0" y="77"/>
                </a:cxn>
                <a:cxn ang="0">
                  <a:pos x="19" y="73"/>
                </a:cxn>
                <a:cxn ang="0">
                  <a:pos x="37" y="85"/>
                </a:cxn>
                <a:cxn ang="0">
                  <a:pos x="47" y="83"/>
                </a:cxn>
                <a:cxn ang="0">
                  <a:pos x="51" y="76"/>
                </a:cxn>
                <a:cxn ang="0">
                  <a:pos x="47" y="70"/>
                </a:cxn>
                <a:cxn ang="0">
                  <a:pos x="36" y="66"/>
                </a:cxn>
                <a:cxn ang="0">
                  <a:pos x="20" y="62"/>
                </a:cxn>
                <a:cxn ang="0">
                  <a:pos x="9" y="53"/>
                </a:cxn>
                <a:cxn ang="0">
                  <a:pos x="4" y="39"/>
                </a:cxn>
                <a:cxn ang="0">
                  <a:pos x="12" y="21"/>
                </a:cxn>
                <a:cxn ang="0">
                  <a:pos x="30" y="11"/>
                </a:cxn>
                <a:cxn ang="0">
                  <a:pos x="30" y="0"/>
                </a:cxn>
                <a:cxn ang="0">
                  <a:pos x="42" y="0"/>
                </a:cxn>
                <a:cxn ang="0">
                  <a:pos x="42" y="11"/>
                </a:cxn>
                <a:cxn ang="0">
                  <a:pos x="51" y="13"/>
                </a:cxn>
                <a:cxn ang="0">
                  <a:pos x="59" y="17"/>
                </a:cxn>
                <a:cxn ang="0">
                  <a:pos x="70" y="32"/>
                </a:cxn>
                <a:cxn ang="0">
                  <a:pos x="52" y="38"/>
                </a:cxn>
                <a:cxn ang="0">
                  <a:pos x="37" y="27"/>
                </a:cxn>
                <a:cxn ang="0">
                  <a:pos x="25" y="35"/>
                </a:cxn>
                <a:cxn ang="0">
                  <a:pos x="28" y="41"/>
                </a:cxn>
                <a:cxn ang="0">
                  <a:pos x="37" y="44"/>
                </a:cxn>
                <a:cxn ang="0">
                  <a:pos x="60" y="51"/>
                </a:cxn>
                <a:cxn ang="0">
                  <a:pos x="72" y="73"/>
                </a:cxn>
                <a:cxn ang="0">
                  <a:pos x="68" y="87"/>
                </a:cxn>
                <a:cxn ang="0">
                  <a:pos x="57" y="97"/>
                </a:cxn>
                <a:cxn ang="0">
                  <a:pos x="49" y="100"/>
                </a:cxn>
                <a:cxn ang="0">
                  <a:pos x="42" y="102"/>
                </a:cxn>
                <a:cxn ang="0">
                  <a:pos x="42" y="115"/>
                </a:cxn>
              </a:cxnLst>
              <a:rect l="0" t="0" r="r" b="b"/>
              <a:pathLst>
                <a:path w="72" h="115">
                  <a:moveTo>
                    <a:pt x="42" y="115"/>
                  </a:moveTo>
                  <a:cubicBezTo>
                    <a:pt x="30" y="115"/>
                    <a:pt x="30" y="115"/>
                    <a:pt x="30" y="11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2" y="101"/>
                    <a:pt x="16" y="98"/>
                    <a:pt x="10" y="94"/>
                  </a:cubicBezTo>
                  <a:cubicBezTo>
                    <a:pt x="5" y="90"/>
                    <a:pt x="2" y="85"/>
                    <a:pt x="0" y="77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1" y="81"/>
                    <a:pt x="27" y="85"/>
                    <a:pt x="37" y="85"/>
                  </a:cubicBezTo>
                  <a:cubicBezTo>
                    <a:pt x="41" y="85"/>
                    <a:pt x="44" y="85"/>
                    <a:pt x="47" y="83"/>
                  </a:cubicBezTo>
                  <a:cubicBezTo>
                    <a:pt x="50" y="82"/>
                    <a:pt x="51" y="79"/>
                    <a:pt x="51" y="76"/>
                  </a:cubicBezTo>
                  <a:cubicBezTo>
                    <a:pt x="51" y="73"/>
                    <a:pt x="50" y="71"/>
                    <a:pt x="47" y="70"/>
                  </a:cubicBezTo>
                  <a:cubicBezTo>
                    <a:pt x="44" y="68"/>
                    <a:pt x="41" y="67"/>
                    <a:pt x="36" y="66"/>
                  </a:cubicBezTo>
                  <a:cubicBezTo>
                    <a:pt x="29" y="65"/>
                    <a:pt x="24" y="63"/>
                    <a:pt x="20" y="62"/>
                  </a:cubicBezTo>
                  <a:cubicBezTo>
                    <a:pt x="15" y="60"/>
                    <a:pt x="12" y="57"/>
                    <a:pt x="9" y="53"/>
                  </a:cubicBezTo>
                  <a:cubicBezTo>
                    <a:pt x="6" y="50"/>
                    <a:pt x="4" y="45"/>
                    <a:pt x="4" y="39"/>
                  </a:cubicBezTo>
                  <a:cubicBezTo>
                    <a:pt x="4" y="32"/>
                    <a:pt x="7" y="26"/>
                    <a:pt x="12" y="21"/>
                  </a:cubicBezTo>
                  <a:cubicBezTo>
                    <a:pt x="17" y="15"/>
                    <a:pt x="23" y="12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5" y="11"/>
                    <a:pt x="48" y="12"/>
                    <a:pt x="51" y="13"/>
                  </a:cubicBezTo>
                  <a:cubicBezTo>
                    <a:pt x="54" y="14"/>
                    <a:pt x="56" y="15"/>
                    <a:pt x="59" y="17"/>
                  </a:cubicBezTo>
                  <a:cubicBezTo>
                    <a:pt x="64" y="20"/>
                    <a:pt x="67" y="25"/>
                    <a:pt x="70" y="32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0" y="31"/>
                    <a:pt x="45" y="27"/>
                    <a:pt x="37" y="27"/>
                  </a:cubicBezTo>
                  <a:cubicBezTo>
                    <a:pt x="29" y="27"/>
                    <a:pt x="25" y="30"/>
                    <a:pt x="25" y="35"/>
                  </a:cubicBezTo>
                  <a:cubicBezTo>
                    <a:pt x="25" y="38"/>
                    <a:pt x="26" y="40"/>
                    <a:pt x="28" y="41"/>
                  </a:cubicBezTo>
                  <a:cubicBezTo>
                    <a:pt x="30" y="42"/>
                    <a:pt x="33" y="43"/>
                    <a:pt x="37" y="44"/>
                  </a:cubicBezTo>
                  <a:cubicBezTo>
                    <a:pt x="48" y="46"/>
                    <a:pt x="56" y="49"/>
                    <a:pt x="60" y="51"/>
                  </a:cubicBezTo>
                  <a:cubicBezTo>
                    <a:pt x="68" y="56"/>
                    <a:pt x="72" y="64"/>
                    <a:pt x="72" y="73"/>
                  </a:cubicBezTo>
                  <a:cubicBezTo>
                    <a:pt x="72" y="78"/>
                    <a:pt x="71" y="83"/>
                    <a:pt x="68" y="87"/>
                  </a:cubicBezTo>
                  <a:cubicBezTo>
                    <a:pt x="65" y="91"/>
                    <a:pt x="61" y="95"/>
                    <a:pt x="57" y="97"/>
                  </a:cubicBezTo>
                  <a:cubicBezTo>
                    <a:pt x="54" y="99"/>
                    <a:pt x="52" y="100"/>
                    <a:pt x="49" y="100"/>
                  </a:cubicBezTo>
                  <a:cubicBezTo>
                    <a:pt x="47" y="101"/>
                    <a:pt x="44" y="102"/>
                    <a:pt x="42" y="102"/>
                  </a:cubicBezTo>
                  <a:lnTo>
                    <a:pt x="42" y="11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</p:grpSp>
      <p:grpSp>
        <p:nvGrpSpPr>
          <p:cNvPr id="74" name="Group 204"/>
          <p:cNvGrpSpPr/>
          <p:nvPr/>
        </p:nvGrpSpPr>
        <p:grpSpPr>
          <a:xfrm>
            <a:off x="7383993" y="3439585"/>
            <a:ext cx="977900" cy="884767"/>
            <a:chOff x="5537994" y="2579688"/>
            <a:chExt cx="733425" cy="663575"/>
          </a:xfrm>
        </p:grpSpPr>
        <p:grpSp>
          <p:nvGrpSpPr>
            <p:cNvPr id="75" name="Group 183"/>
            <p:cNvGrpSpPr/>
            <p:nvPr/>
          </p:nvGrpSpPr>
          <p:grpSpPr>
            <a:xfrm>
              <a:off x="5537994" y="2579688"/>
              <a:ext cx="733425" cy="663575"/>
              <a:chOff x="5903913" y="2693988"/>
              <a:chExt cx="733425" cy="663575"/>
            </a:xfrm>
          </p:grpSpPr>
          <p:sp>
            <p:nvSpPr>
              <p:cNvPr id="77" name="Freeform 135"/>
              <p:cNvSpPr>
                <a:spLocks/>
              </p:cNvSpPr>
              <p:nvPr/>
            </p:nvSpPr>
            <p:spPr bwMode="auto">
              <a:xfrm>
                <a:off x="5935663" y="2727325"/>
                <a:ext cx="701675" cy="630238"/>
              </a:xfrm>
              <a:custGeom>
                <a:avLst/>
                <a:gdLst/>
                <a:ahLst/>
                <a:cxnLst>
                  <a:cxn ang="0">
                    <a:pos x="254" y="0"/>
                  </a:cxn>
                  <a:cxn ang="0">
                    <a:pos x="254" y="0"/>
                  </a:cxn>
                  <a:cxn ang="0">
                    <a:pos x="17" y="192"/>
                  </a:cxn>
                  <a:cxn ang="0">
                    <a:pos x="138" y="333"/>
                  </a:cxn>
                  <a:cxn ang="0">
                    <a:pos x="150" y="333"/>
                  </a:cxn>
                  <a:cxn ang="0">
                    <a:pos x="159" y="411"/>
                  </a:cxn>
                  <a:cxn ang="0">
                    <a:pos x="252" y="337"/>
                  </a:cxn>
                  <a:cxn ang="0">
                    <a:pos x="437" y="187"/>
                  </a:cxn>
                  <a:cxn ang="0">
                    <a:pos x="254" y="0"/>
                  </a:cxn>
                </a:cxnLst>
                <a:rect l="0" t="0" r="r" b="b"/>
                <a:pathLst>
                  <a:path w="458" h="411">
                    <a:moveTo>
                      <a:pt x="254" y="0"/>
                    </a:moveTo>
                    <a:cubicBezTo>
                      <a:pt x="254" y="0"/>
                      <a:pt x="254" y="0"/>
                      <a:pt x="254" y="0"/>
                    </a:cubicBezTo>
                    <a:cubicBezTo>
                      <a:pt x="173" y="0"/>
                      <a:pt x="0" y="31"/>
                      <a:pt x="17" y="192"/>
                    </a:cubicBezTo>
                    <a:cubicBezTo>
                      <a:pt x="30" y="321"/>
                      <a:pt x="107" y="333"/>
                      <a:pt x="138" y="333"/>
                    </a:cubicBezTo>
                    <a:cubicBezTo>
                      <a:pt x="145" y="333"/>
                      <a:pt x="150" y="333"/>
                      <a:pt x="150" y="333"/>
                    </a:cubicBezTo>
                    <a:cubicBezTo>
                      <a:pt x="150" y="333"/>
                      <a:pt x="193" y="336"/>
                      <a:pt x="159" y="411"/>
                    </a:cubicBezTo>
                    <a:cubicBezTo>
                      <a:pt x="159" y="411"/>
                      <a:pt x="245" y="377"/>
                      <a:pt x="252" y="337"/>
                    </a:cubicBezTo>
                    <a:cubicBezTo>
                      <a:pt x="252" y="337"/>
                      <a:pt x="417" y="326"/>
                      <a:pt x="437" y="187"/>
                    </a:cubicBezTo>
                    <a:cubicBezTo>
                      <a:pt x="458" y="49"/>
                      <a:pt x="336" y="0"/>
                      <a:pt x="254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  <p:sp>
            <p:nvSpPr>
              <p:cNvPr id="78" name="Freeform 139"/>
              <p:cNvSpPr>
                <a:spLocks/>
              </p:cNvSpPr>
              <p:nvPr/>
            </p:nvSpPr>
            <p:spPr bwMode="auto">
              <a:xfrm>
                <a:off x="5903913" y="2693988"/>
                <a:ext cx="700088" cy="631825"/>
              </a:xfrm>
              <a:custGeom>
                <a:avLst/>
                <a:gdLst/>
                <a:ahLst/>
                <a:cxnLst>
                  <a:cxn ang="0">
                    <a:pos x="149" y="333"/>
                  </a:cxn>
                  <a:cxn ang="0">
                    <a:pos x="159" y="412"/>
                  </a:cxn>
                  <a:cxn ang="0">
                    <a:pos x="252" y="338"/>
                  </a:cxn>
                  <a:cxn ang="0">
                    <a:pos x="437" y="188"/>
                  </a:cxn>
                  <a:cxn ang="0">
                    <a:pos x="254" y="0"/>
                  </a:cxn>
                  <a:cxn ang="0">
                    <a:pos x="16" y="192"/>
                  </a:cxn>
                  <a:cxn ang="0">
                    <a:pos x="149" y="333"/>
                  </a:cxn>
                </a:cxnLst>
                <a:rect l="0" t="0" r="r" b="b"/>
                <a:pathLst>
                  <a:path w="457" h="412">
                    <a:moveTo>
                      <a:pt x="149" y="333"/>
                    </a:moveTo>
                    <a:cubicBezTo>
                      <a:pt x="149" y="333"/>
                      <a:pt x="193" y="336"/>
                      <a:pt x="159" y="412"/>
                    </a:cubicBezTo>
                    <a:cubicBezTo>
                      <a:pt x="159" y="412"/>
                      <a:pt x="245" y="378"/>
                      <a:pt x="252" y="338"/>
                    </a:cubicBezTo>
                    <a:cubicBezTo>
                      <a:pt x="252" y="338"/>
                      <a:pt x="417" y="326"/>
                      <a:pt x="437" y="188"/>
                    </a:cubicBezTo>
                    <a:cubicBezTo>
                      <a:pt x="457" y="49"/>
                      <a:pt x="335" y="0"/>
                      <a:pt x="254" y="0"/>
                    </a:cubicBezTo>
                    <a:cubicBezTo>
                      <a:pt x="172" y="1"/>
                      <a:pt x="0" y="31"/>
                      <a:pt x="16" y="192"/>
                    </a:cubicBezTo>
                    <a:cubicBezTo>
                      <a:pt x="33" y="353"/>
                      <a:pt x="149" y="333"/>
                      <a:pt x="149" y="33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+mn-ea"/>
                </a:endParaRPr>
              </a:p>
            </p:txBody>
          </p:sp>
        </p:grpSp>
        <p:sp>
          <p:nvSpPr>
            <p:cNvPr id="76" name="Freeform 117"/>
            <p:cNvSpPr>
              <a:spLocks noEditPoints="1"/>
            </p:cNvSpPr>
            <p:nvPr/>
          </p:nvSpPr>
          <p:spPr bwMode="auto">
            <a:xfrm>
              <a:off x="5753100" y="2747010"/>
              <a:ext cx="292419" cy="196281"/>
            </a:xfrm>
            <a:custGeom>
              <a:avLst/>
              <a:gdLst/>
              <a:ahLst/>
              <a:cxnLst>
                <a:cxn ang="0">
                  <a:pos x="18" y="15"/>
                </a:cxn>
                <a:cxn ang="0">
                  <a:pos x="209" y="15"/>
                </a:cxn>
                <a:cxn ang="0">
                  <a:pos x="211" y="17"/>
                </a:cxn>
                <a:cxn ang="0">
                  <a:pos x="211" y="31"/>
                </a:cxn>
                <a:cxn ang="0">
                  <a:pos x="15" y="31"/>
                </a:cxn>
                <a:cxn ang="0">
                  <a:pos x="15" y="17"/>
                </a:cxn>
                <a:cxn ang="0">
                  <a:pos x="18" y="15"/>
                </a:cxn>
                <a:cxn ang="0">
                  <a:pos x="209" y="0"/>
                </a:cxn>
                <a:cxn ang="0">
                  <a:pos x="18" y="0"/>
                </a:cxn>
                <a:cxn ang="0">
                  <a:pos x="0" y="17"/>
                </a:cxn>
                <a:cxn ang="0">
                  <a:pos x="0" y="134"/>
                </a:cxn>
                <a:cxn ang="0">
                  <a:pos x="18" y="152"/>
                </a:cxn>
                <a:cxn ang="0">
                  <a:pos x="209" y="152"/>
                </a:cxn>
                <a:cxn ang="0">
                  <a:pos x="227" y="134"/>
                </a:cxn>
                <a:cxn ang="0">
                  <a:pos x="227" y="17"/>
                </a:cxn>
                <a:cxn ang="0">
                  <a:pos x="209" y="0"/>
                </a:cxn>
                <a:cxn ang="0">
                  <a:pos x="209" y="136"/>
                </a:cxn>
                <a:cxn ang="0">
                  <a:pos x="18" y="136"/>
                </a:cxn>
                <a:cxn ang="0">
                  <a:pos x="15" y="134"/>
                </a:cxn>
                <a:cxn ang="0">
                  <a:pos x="15" y="71"/>
                </a:cxn>
                <a:cxn ang="0">
                  <a:pos x="211" y="71"/>
                </a:cxn>
                <a:cxn ang="0">
                  <a:pos x="211" y="134"/>
                </a:cxn>
                <a:cxn ang="0">
                  <a:pos x="209" y="136"/>
                </a:cxn>
              </a:cxnLst>
              <a:rect l="0" t="0" r="r" b="b"/>
              <a:pathLst>
                <a:path w="227" h="152">
                  <a:moveTo>
                    <a:pt x="18" y="15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10" y="15"/>
                    <a:pt x="211" y="16"/>
                    <a:pt x="211" y="17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5"/>
                    <a:pt x="18" y="15"/>
                  </a:cubicBezTo>
                  <a:close/>
                  <a:moveTo>
                    <a:pt x="20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8" y="152"/>
                    <a:pt x="18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9" y="152"/>
                    <a:pt x="226" y="144"/>
                    <a:pt x="227" y="134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6" y="8"/>
                    <a:pt x="219" y="0"/>
                    <a:pt x="209" y="0"/>
                  </a:cubicBezTo>
                  <a:close/>
                  <a:moveTo>
                    <a:pt x="209" y="136"/>
                  </a:moveTo>
                  <a:cubicBezTo>
                    <a:pt x="18" y="136"/>
                    <a:pt x="18" y="136"/>
                    <a:pt x="18" y="136"/>
                  </a:cubicBezTo>
                  <a:cubicBezTo>
                    <a:pt x="16" y="136"/>
                    <a:pt x="15" y="135"/>
                    <a:pt x="15" y="134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1" y="134"/>
                    <a:pt x="211" y="134"/>
                    <a:pt x="211" y="134"/>
                  </a:cubicBezTo>
                  <a:cubicBezTo>
                    <a:pt x="211" y="135"/>
                    <a:pt x="210" y="136"/>
                    <a:pt x="209" y="1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+mn-ea"/>
              </a:endParaRPr>
            </a:p>
          </p:txBody>
        </p:sp>
      </p:grpSp>
      <p:sp>
        <p:nvSpPr>
          <p:cNvPr id="79" name="Freeform 167"/>
          <p:cNvSpPr>
            <a:spLocks noEditPoints="1"/>
          </p:cNvSpPr>
          <p:nvPr/>
        </p:nvSpPr>
        <p:spPr bwMode="auto">
          <a:xfrm>
            <a:off x="8512175" y="3768259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0" name="Text Placeholder 3"/>
          <p:cNvSpPr txBox="1">
            <a:spLocks/>
          </p:cNvSpPr>
          <p:nvPr/>
        </p:nvSpPr>
        <p:spPr>
          <a:xfrm>
            <a:off x="8994292" y="3484034"/>
            <a:ext cx="2806699" cy="94365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2"/>
                </a:solidFill>
                <a:latin typeface="+mn-ea"/>
              </a:rPr>
              <a:t>工程实施结果</a:t>
            </a:r>
            <a:endParaRPr lang="en-US" altLang="zh-CN" b="1" dirty="0">
              <a:solidFill>
                <a:schemeClr val="accent2"/>
              </a:solidFill>
              <a:latin typeface="+mn-ea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负责人：项目实施工程师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完成工作量及形成的生产能力基本符合方案计划要求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</p:txBody>
      </p:sp>
      <p:sp>
        <p:nvSpPr>
          <p:cNvPr id="81" name="Freeform 167"/>
          <p:cNvSpPr>
            <a:spLocks noEditPoints="1"/>
          </p:cNvSpPr>
          <p:nvPr/>
        </p:nvSpPr>
        <p:spPr bwMode="auto">
          <a:xfrm>
            <a:off x="3390900" y="2455925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406400" y="2171700"/>
            <a:ext cx="2806699" cy="73853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复杂项目工程实施方案</a:t>
            </a:r>
            <a:endParaRPr lang="en-US" altLang="zh-CN" b="1" dirty="0">
              <a:solidFill>
                <a:schemeClr val="accent1"/>
              </a:solidFill>
              <a:latin typeface="+mn-ea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负责人：售前技术工程师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</a:rPr>
              <a:t>工程前期工作及实施情况合格</a:t>
            </a:r>
            <a:endParaRPr lang="en-US" sz="133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Freeform 167"/>
          <p:cNvSpPr>
            <a:spLocks noEditPoints="1"/>
          </p:cNvSpPr>
          <p:nvPr/>
        </p:nvSpPr>
        <p:spPr bwMode="auto">
          <a:xfrm>
            <a:off x="8496784" y="5044799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978901" y="4760574"/>
            <a:ext cx="2806699" cy="94365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4"/>
                </a:solidFill>
                <a:latin typeface="+mn-ea"/>
              </a:rPr>
              <a:t>售后情况</a:t>
            </a:r>
            <a:endParaRPr lang="en-US" altLang="zh-CN" b="1" dirty="0">
              <a:solidFill>
                <a:schemeClr val="accent4"/>
              </a:solidFill>
              <a:latin typeface="+mn-ea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负责人：售后技术工程师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排查问题并及时给出处理方案，能够保证高质量的服务</a:t>
            </a:r>
            <a:endParaRPr lang="en-US" sz="133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Freeform 167"/>
          <p:cNvSpPr>
            <a:spLocks noEditPoints="1"/>
          </p:cNvSpPr>
          <p:nvPr/>
        </p:nvSpPr>
        <p:spPr bwMode="auto">
          <a:xfrm>
            <a:off x="3390900" y="3783076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6" name="Text Placeholder 3"/>
          <p:cNvSpPr txBox="1">
            <a:spLocks/>
          </p:cNvSpPr>
          <p:nvPr/>
        </p:nvSpPr>
        <p:spPr>
          <a:xfrm>
            <a:off x="430401" y="3375771"/>
            <a:ext cx="2814450" cy="9846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3"/>
                </a:solidFill>
                <a:latin typeface="+mn-ea"/>
              </a:rPr>
              <a:t>项目实施按时规范完成</a:t>
            </a:r>
            <a:endParaRPr lang="en-US" altLang="zh-CN" sz="1333" b="1" dirty="0">
              <a:solidFill>
                <a:schemeClr val="accent3"/>
              </a:solidFill>
              <a:latin typeface="+mn-ea"/>
              <a:cs typeface="+mj-cs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负责人：项目经理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工程的开工及完工日期符合预期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</a:rPr>
              <a:t>项目人员能够遵守项目实施规范</a:t>
            </a:r>
            <a:endParaRPr lang="en-US" sz="133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Freeform 167"/>
          <p:cNvSpPr>
            <a:spLocks noEditPoints="1"/>
          </p:cNvSpPr>
          <p:nvPr/>
        </p:nvSpPr>
        <p:spPr bwMode="auto">
          <a:xfrm>
            <a:off x="8512175" y="2372115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88" name="Text Placeholder 3"/>
          <p:cNvSpPr txBox="1">
            <a:spLocks/>
          </p:cNvSpPr>
          <p:nvPr/>
        </p:nvSpPr>
        <p:spPr>
          <a:xfrm>
            <a:off x="9006614" y="2080396"/>
            <a:ext cx="2806699" cy="1009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6"/>
                </a:solidFill>
                <a:latin typeface="+mn-ea"/>
              </a:rPr>
              <a:t>需求调研和数据分析</a:t>
            </a:r>
            <a:endParaRPr lang="en-US" altLang="zh-CN" b="1" dirty="0">
              <a:solidFill>
                <a:schemeClr val="accent6"/>
              </a:solidFill>
              <a:latin typeface="+mn-ea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负责人：售前技术工程师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zh-CN" sz="1400" dirty="0">
                <a:latin typeface="+mn-ea"/>
              </a:rPr>
              <a:t>进行需求调查</a:t>
            </a:r>
            <a:r>
              <a:rPr lang="zh-CN" altLang="en-US" sz="1400" dirty="0">
                <a:latin typeface="+mn-ea"/>
              </a:rPr>
              <a:t>分析</a:t>
            </a:r>
            <a:endParaRPr lang="en-US" altLang="zh-CN" sz="1400" dirty="0">
              <a:latin typeface="+mn-ea"/>
            </a:endParaRPr>
          </a:p>
          <a:p>
            <a:pPr lvl="0" algn="l">
              <a:spcBef>
                <a:spcPct val="20000"/>
              </a:spcBef>
              <a:defRPr/>
            </a:pPr>
            <a:r>
              <a:rPr lang="zh-CN" altLang="en-US" sz="1400" dirty="0">
                <a:latin typeface="+mn-ea"/>
              </a:rPr>
              <a:t>数据资料准备较充分</a:t>
            </a:r>
            <a:endParaRPr 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Freeform 167"/>
          <p:cNvSpPr>
            <a:spLocks noEditPoints="1"/>
          </p:cNvSpPr>
          <p:nvPr/>
        </p:nvSpPr>
        <p:spPr bwMode="auto">
          <a:xfrm>
            <a:off x="3390900" y="5110225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+mn-ea"/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06400" y="4826000"/>
            <a:ext cx="2806699" cy="94365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5"/>
                </a:solidFill>
                <a:latin typeface="+mn-ea"/>
              </a:rPr>
              <a:t>项目输出文档完整规范</a:t>
            </a:r>
            <a:endParaRPr lang="en-US" altLang="zh-CN" b="1" dirty="0">
              <a:solidFill>
                <a:schemeClr val="accent5"/>
              </a:solidFill>
              <a:latin typeface="+mn-ea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负责人：质量总监</a:t>
            </a:r>
            <a:endParaRPr lang="en-US" altLang="zh-CN" sz="1333" dirty="0">
              <a:solidFill>
                <a:schemeClr val="tx1"/>
              </a:solidFill>
              <a:latin typeface="+mn-ea"/>
              <a:cs typeface="+mj-cs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1"/>
                </a:solidFill>
                <a:latin typeface="+mn-ea"/>
                <a:cs typeface="+mj-cs"/>
              </a:rPr>
              <a:t>工程技术档案的整理情况：文档整理简洁明晰，全面完整且条理规范</a:t>
            </a:r>
            <a:endParaRPr lang="en-US" sz="1333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9F90F4C-766B-0747-BB62-DD17A4445638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78AB2E3-790E-C547-9781-12B2AE2D629B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95" name="图片 94" descr="图片包含 游戏机, 灯光&#10;&#10;描述已自动生成">
              <a:extLst>
                <a:ext uri="{FF2B5EF4-FFF2-40B4-BE49-F238E27FC236}">
                  <a16:creationId xmlns:a16="http://schemas.microsoft.com/office/drawing/2014/main" id="{D12A6484-9D83-2E48-BE40-001FA99E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8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79" grpId="0" animBg="1"/>
      <p:bldP spid="80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89" grpId="0" animBg="1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768350" y="8226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编制依据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57719" y="1183663"/>
            <a:ext cx="3574316" cy="357431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48326" y="3812439"/>
            <a:ext cx="2926033" cy="2926033"/>
            <a:chOff x="7192301" y="2335706"/>
            <a:chExt cx="2926033" cy="2926033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92301" y="2335706"/>
              <a:ext cx="2926033" cy="292603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16443" y="2621301"/>
              <a:ext cx="2275998" cy="22742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42336" y="2945442"/>
              <a:ext cx="1624211" cy="1625963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68230" y="3271336"/>
              <a:ext cx="974176" cy="9741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1773" y="3486847"/>
              <a:ext cx="487088" cy="487088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013225" y="3703808"/>
            <a:ext cx="2721035" cy="1629468"/>
            <a:chOff x="8557200" y="2227075"/>
            <a:chExt cx="2721035" cy="1629468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3382" y="2227075"/>
              <a:ext cx="1142380" cy="1035501"/>
            </a:xfrm>
            <a:custGeom>
              <a:avLst/>
              <a:gdLst>
                <a:gd name="T0" fmla="*/ 0 w 652"/>
                <a:gd name="T1" fmla="*/ 591 h 591"/>
                <a:gd name="T2" fmla="*/ 100 w 652"/>
                <a:gd name="T3" fmla="*/ 243 h 591"/>
                <a:gd name="T4" fmla="*/ 652 w 652"/>
                <a:gd name="T5" fmla="*/ 0 h 591"/>
                <a:gd name="T6" fmla="*/ 552 w 652"/>
                <a:gd name="T7" fmla="*/ 348 h 591"/>
                <a:gd name="T8" fmla="*/ 0 w 652"/>
                <a:gd name="T9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591">
                  <a:moveTo>
                    <a:pt x="0" y="591"/>
                  </a:moveTo>
                  <a:lnTo>
                    <a:pt x="100" y="243"/>
                  </a:lnTo>
                  <a:lnTo>
                    <a:pt x="652" y="0"/>
                  </a:lnTo>
                  <a:lnTo>
                    <a:pt x="552" y="348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3382" y="2836811"/>
              <a:ext cx="1534853" cy="707855"/>
            </a:xfrm>
            <a:custGeom>
              <a:avLst/>
              <a:gdLst>
                <a:gd name="T0" fmla="*/ 0 w 876"/>
                <a:gd name="T1" fmla="*/ 243 h 404"/>
                <a:gd name="T2" fmla="*/ 325 w 876"/>
                <a:gd name="T3" fmla="*/ 404 h 404"/>
                <a:gd name="T4" fmla="*/ 876 w 876"/>
                <a:gd name="T5" fmla="*/ 161 h 404"/>
                <a:gd name="T6" fmla="*/ 552 w 876"/>
                <a:gd name="T7" fmla="*/ 0 h 404"/>
                <a:gd name="T8" fmla="*/ 0 w 876"/>
                <a:gd name="T9" fmla="*/ 24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404">
                  <a:moveTo>
                    <a:pt x="0" y="243"/>
                  </a:moveTo>
                  <a:lnTo>
                    <a:pt x="325" y="404"/>
                  </a:lnTo>
                  <a:lnTo>
                    <a:pt x="876" y="161"/>
                  </a:lnTo>
                  <a:lnTo>
                    <a:pt x="552" y="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57200" y="2682625"/>
              <a:ext cx="2368861" cy="1173918"/>
            </a:xfrm>
            <a:custGeom>
              <a:avLst/>
              <a:gdLst>
                <a:gd name="T0" fmla="*/ 3683 w 3725"/>
                <a:gd name="T1" fmla="*/ 142 h 1846"/>
                <a:gd name="T2" fmla="*/ 3582 w 3725"/>
                <a:gd name="T3" fmla="*/ 394 h 1846"/>
                <a:gd name="T4" fmla="*/ 294 w 3725"/>
                <a:gd name="T5" fmla="*/ 1804 h 1846"/>
                <a:gd name="T6" fmla="*/ 42 w 3725"/>
                <a:gd name="T7" fmla="*/ 1703 h 1846"/>
                <a:gd name="T8" fmla="*/ 42 w 3725"/>
                <a:gd name="T9" fmla="*/ 1703 h 1846"/>
                <a:gd name="T10" fmla="*/ 143 w 3725"/>
                <a:gd name="T11" fmla="*/ 1451 h 1846"/>
                <a:gd name="T12" fmla="*/ 3431 w 3725"/>
                <a:gd name="T13" fmla="*/ 42 h 1846"/>
                <a:gd name="T14" fmla="*/ 3683 w 3725"/>
                <a:gd name="T15" fmla="*/ 142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5" h="1846">
                  <a:moveTo>
                    <a:pt x="3683" y="142"/>
                  </a:moveTo>
                  <a:cubicBezTo>
                    <a:pt x="3725" y="240"/>
                    <a:pt x="3680" y="352"/>
                    <a:pt x="3582" y="394"/>
                  </a:cubicBezTo>
                  <a:cubicBezTo>
                    <a:pt x="294" y="1804"/>
                    <a:pt x="294" y="1804"/>
                    <a:pt x="294" y="1804"/>
                  </a:cubicBezTo>
                  <a:cubicBezTo>
                    <a:pt x="196" y="1846"/>
                    <a:pt x="84" y="1800"/>
                    <a:pt x="42" y="1703"/>
                  </a:cubicBezTo>
                  <a:cubicBezTo>
                    <a:pt x="42" y="1703"/>
                    <a:pt x="42" y="1703"/>
                    <a:pt x="42" y="1703"/>
                  </a:cubicBezTo>
                  <a:cubicBezTo>
                    <a:pt x="0" y="1606"/>
                    <a:pt x="45" y="1493"/>
                    <a:pt x="143" y="1451"/>
                  </a:cubicBezTo>
                  <a:cubicBezTo>
                    <a:pt x="3431" y="42"/>
                    <a:pt x="3431" y="42"/>
                    <a:pt x="3431" y="42"/>
                  </a:cubicBezTo>
                  <a:cubicBezTo>
                    <a:pt x="3529" y="0"/>
                    <a:pt x="3641" y="45"/>
                    <a:pt x="3683" y="14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9592" y="1091275"/>
            <a:ext cx="8796055" cy="3789564"/>
            <a:chOff x="1858576" y="2655456"/>
            <a:chExt cx="4100265" cy="189700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858576" y="2667360"/>
              <a:ext cx="106019" cy="12223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934788" y="2655456"/>
              <a:ext cx="4024053" cy="18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中国联通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5G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网络规划指导意见及编制说明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国家标准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GB51194-2016《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通信电源设备安装工程设计规范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国家标准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GB 50922-2013《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天线工程技术规范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国家标准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GB/T 51278-2018《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数字蜂窝移动通信网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LTE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工程技术标准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通信行业标准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YD/T 5224-2015《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数字蜂窝移动通信网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LTE FDD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无线网工程设计规范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通信行业标准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YD/T 5186-2010《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通信系统用室外机柜安装设计规定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通信行业标准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YD5201-2014《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通信建设工程安全生产操作规范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通信行业标准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YD/T 1734-2009《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移动通信网安全防护要求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》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工信部通信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〔2015〕406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号关于印发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《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通信建设工程安全生产管理规定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》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的通知</a:t>
              </a:r>
              <a:endPara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6A656C-8951-9E40-9B84-E6313EF82A0F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94579C7-DC25-254D-B6FB-A0F373BC500B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4" name="图片 23" descr="图片包含 游戏机, 灯光&#10;&#10;描述已自动生成">
              <a:extLst>
                <a:ext uri="{FF2B5EF4-FFF2-40B4-BE49-F238E27FC236}">
                  <a16:creationId xmlns:a16="http://schemas.microsoft.com/office/drawing/2014/main" id="{811E1823-92C1-5A4F-AFFC-D1727F01C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8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242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774300" y="61419"/>
            <a:ext cx="501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工程实施质量规范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BD3198-38FE-4488-B95D-E3CB8457C82B}"/>
              </a:ext>
            </a:extLst>
          </p:cNvPr>
          <p:cNvGraphicFramePr>
            <a:graphicFrameLocks noGrp="1"/>
          </p:cNvGraphicFramePr>
          <p:nvPr/>
        </p:nvGraphicFramePr>
        <p:xfrm>
          <a:off x="462517" y="805014"/>
          <a:ext cx="11266965" cy="60468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9095">
                  <a:extLst>
                    <a:ext uri="{9D8B030D-6E8A-4147-A177-3AD203B41FA5}">
                      <a16:colId xmlns:a16="http://schemas.microsoft.com/office/drawing/2014/main" val="1209819096"/>
                    </a:ext>
                  </a:extLst>
                </a:gridCol>
                <a:gridCol w="9027870">
                  <a:extLst>
                    <a:ext uri="{9D8B030D-6E8A-4147-A177-3AD203B41FA5}">
                      <a16:colId xmlns:a16="http://schemas.microsoft.com/office/drawing/2014/main" val="1662688605"/>
                    </a:ext>
                  </a:extLst>
                </a:gridCol>
              </a:tblGrid>
              <a:tr h="250335">
                <a:tc rowSpan="3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2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机房环境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机房地面、墙面、天花板或室内其它物件上无明显水迹，有空气调节设备并运行正常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719939738"/>
                  </a:ext>
                </a:extLst>
              </a:tr>
              <a:tr h="316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机房内不应零乱堆放各种包装箱和单板，应干净、整洁，并采取相应的防尘措施。安装剩余备用物品应合理堆放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690960125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户外接地端子需经防腐、防锈处理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4033914481"/>
                  </a:ext>
                </a:extLst>
              </a:tr>
              <a:tr h="296441">
                <a:tc rowSpan="7">
                  <a:txBody>
                    <a:bodyPr/>
                    <a:lstStyle/>
                    <a:p>
                      <a:pPr algn="ctr">
                        <a:lnSpc>
                          <a:spcPct val="6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机架支架槽道安装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多机架并排时主走道侧成直线，整列机架面在同一平面，偏差不大于</a:t>
                      </a:r>
                      <a:r>
                        <a:rPr lang="en-US" sz="1400" kern="100" dirty="0">
                          <a:effectLst/>
                        </a:rPr>
                        <a:t>5mm</a:t>
                      </a:r>
                      <a:r>
                        <a:rPr lang="zh-CN" sz="1400" kern="100" dirty="0">
                          <a:effectLst/>
                        </a:rPr>
                        <a:t>，机架（设备座时，不可摇动）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43249760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机架间缝隙要求小于</a:t>
                      </a:r>
                      <a:r>
                        <a:rPr lang="en-US" sz="1400" kern="100" dirty="0">
                          <a:effectLst/>
                        </a:rPr>
                        <a:t>3mm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297790374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相邻同类机架高偏差要求小于</a:t>
                      </a:r>
                      <a:r>
                        <a:rPr lang="en-US" sz="1400" kern="100" dirty="0">
                          <a:effectLst/>
                        </a:rPr>
                        <a:t>2mm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3890752296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机架（配线架、电源柜等）垂直误差不超过机架高度的</a:t>
                      </a:r>
                      <a:r>
                        <a:rPr lang="en-US" sz="1400" kern="100" dirty="0">
                          <a:effectLst/>
                        </a:rPr>
                        <a:t>1‰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612220564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绝缘地脚压板安装到位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685159954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配发绝缘地脚安装时，必须保证膨胀螺栓和机架绝缘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117569423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绝缘地脚锁紧螺母紧靠机架底部锁紧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853523516"/>
                  </a:ext>
                </a:extLst>
              </a:tr>
              <a:tr h="334206">
                <a:tc rowSpan="4">
                  <a:txBody>
                    <a:bodyPr/>
                    <a:lstStyle/>
                    <a:p>
                      <a:pPr algn="ctr">
                        <a:lnSpc>
                          <a:spcPct val="5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电源与线缆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电源线、地线要求采用整段多股铜芯材料，中间不能有接头，绝缘层完好；</a:t>
                      </a:r>
                      <a:endParaRPr lang="en-US" altLang="zh-CN" sz="1400" kern="100" dirty="0">
                        <a:effectLst/>
                      </a:endParaRPr>
                    </a:p>
                    <a:p>
                      <a:pPr algn="just"/>
                      <a:r>
                        <a:rPr lang="zh-CN" sz="1400" kern="100" dirty="0">
                          <a:effectLst/>
                        </a:rPr>
                        <a:t>冗余部分应剪掉，不得大圈或反复弯曲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709666003"/>
                  </a:ext>
                </a:extLst>
              </a:tr>
              <a:tr h="5006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电源线和信号线、尾纤应分类绑扎，分开布放和绑扎，机柜外电源线与信号线保持间距大于</a:t>
                      </a:r>
                      <a:r>
                        <a:rPr lang="en-US" sz="1400" kern="100" dirty="0">
                          <a:effectLst/>
                        </a:rPr>
                        <a:t>3-5cm</a:t>
                      </a:r>
                      <a:r>
                        <a:rPr lang="zh-CN" sz="1400" kern="100" dirty="0">
                          <a:effectLst/>
                        </a:rPr>
                        <a:t>，</a:t>
                      </a:r>
                      <a:endParaRPr lang="en-US" altLang="zh-CN" sz="1400" kern="100" dirty="0">
                        <a:effectLst/>
                      </a:endParaRPr>
                    </a:p>
                    <a:p>
                      <a:pPr algn="just"/>
                      <a:r>
                        <a:rPr lang="zh-CN" sz="1400" kern="100" dirty="0">
                          <a:effectLst/>
                        </a:rPr>
                        <a:t>不可交叠、混放。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3924238403"/>
                  </a:ext>
                </a:extLst>
              </a:tr>
              <a:tr h="5006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上走线时，电缆应直接上走线架，不得紧贴柜顶散热板布放，必须沿机柜上方走线时，</a:t>
                      </a:r>
                      <a:endParaRPr lang="en-US" altLang="zh-CN" sz="1400" kern="100" dirty="0">
                        <a:effectLst/>
                      </a:endParaRPr>
                    </a:p>
                    <a:p>
                      <a:pPr algn="just"/>
                      <a:r>
                        <a:rPr lang="zh-CN" sz="1400" kern="100" dirty="0">
                          <a:effectLst/>
                        </a:rPr>
                        <a:t>和柜顶散热板距离不得小于</a:t>
                      </a:r>
                      <a:r>
                        <a:rPr lang="en-US" sz="1400" kern="100" dirty="0">
                          <a:effectLst/>
                        </a:rPr>
                        <a:t>10cm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595085025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机柜内部两侧线缆走线上下线顺序正确，插头连接正确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3281517473"/>
                  </a:ext>
                </a:extLst>
              </a:tr>
              <a:tr h="500672">
                <a:tc rowSpan="2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标签与设备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所有电源线、地线、信号线、尾纤及多芯同轴中继电缆的每根芯线均要粘贴标签，标签书写工整，应使用仿宋体打印，条件不具备时应采用工程字书写，内容格式符合产品规范。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616559009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告警箱加标签，计算机及其他外设表面清洁无污迹，不得放置杂物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1659119386"/>
                  </a:ext>
                </a:extLst>
              </a:tr>
              <a:tr h="250335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altLang="zh-CN" sz="16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600" kern="100" dirty="0">
                          <a:effectLst/>
                        </a:rPr>
                        <a:t>最终装配以及工作流程</a:t>
                      </a:r>
                      <a:endParaRPr lang="en-US" altLang="zh-CN" sz="1600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和安全规程的执行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机架、门、顶侧挡板不得有严重损伤、变形、刮花或掉漆，机架表面清洁，无划痕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815940538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假面板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防护帽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3299566334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机架不得用来存放杂物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569153585"/>
                  </a:ext>
                </a:extLst>
              </a:tr>
              <a:tr h="2503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防静电手环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5372" marR="55372" marT="0" marB="0"/>
                </a:tc>
                <a:extLst>
                  <a:ext uri="{0D108BD9-81ED-4DB2-BD59-A6C34878D82A}">
                    <a16:rowId xmlns:a16="http://schemas.microsoft.com/office/drawing/2014/main" val="2262832343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BCED39DC-E587-9346-930C-C1DCAE19D9B5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D923E5-2A30-4946-80EC-6E2EBC9CA0A1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0" name="图片 9" descr="图片包含 游戏机, 灯光&#10;&#10;描述已自动生成">
              <a:extLst>
                <a:ext uri="{FF2B5EF4-FFF2-40B4-BE49-F238E27FC236}">
                  <a16:creationId xmlns:a16="http://schemas.microsoft.com/office/drawing/2014/main" id="{F3CC489D-04BE-EF46-8368-166205B5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275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330559" y="82266"/>
            <a:ext cx="501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工程实施规范监督记录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728B56F-5330-405D-BA30-6CEC7C2F8860}"/>
              </a:ext>
            </a:extLst>
          </p:cNvPr>
          <p:cNvGraphicFramePr>
            <a:graphicFrameLocks noGrp="1"/>
          </p:cNvGraphicFramePr>
          <p:nvPr/>
        </p:nvGraphicFramePr>
        <p:xfrm>
          <a:off x="889233" y="763575"/>
          <a:ext cx="10150678" cy="601215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5388">
                  <a:extLst>
                    <a:ext uri="{9D8B030D-6E8A-4147-A177-3AD203B41FA5}">
                      <a16:colId xmlns:a16="http://schemas.microsoft.com/office/drawing/2014/main" val="2851289777"/>
                    </a:ext>
                  </a:extLst>
                </a:gridCol>
                <a:gridCol w="4417738">
                  <a:extLst>
                    <a:ext uri="{9D8B030D-6E8A-4147-A177-3AD203B41FA5}">
                      <a16:colId xmlns:a16="http://schemas.microsoft.com/office/drawing/2014/main" val="3926992044"/>
                    </a:ext>
                  </a:extLst>
                </a:gridCol>
                <a:gridCol w="784511">
                  <a:extLst>
                    <a:ext uri="{9D8B030D-6E8A-4147-A177-3AD203B41FA5}">
                      <a16:colId xmlns:a16="http://schemas.microsoft.com/office/drawing/2014/main" val="1084103191"/>
                    </a:ext>
                  </a:extLst>
                </a:gridCol>
                <a:gridCol w="3473041">
                  <a:extLst>
                    <a:ext uri="{9D8B030D-6E8A-4147-A177-3AD203B41FA5}">
                      <a16:colId xmlns:a16="http://schemas.microsoft.com/office/drawing/2014/main" val="2301495699"/>
                    </a:ext>
                  </a:extLst>
                </a:gridCol>
              </a:tblGrid>
              <a:tr h="172365">
                <a:tc gridSpan="4"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工程实施规范监督记录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999796"/>
                  </a:ext>
                </a:extLst>
              </a:tr>
              <a:tr h="748978"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项目流程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实施规范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>
                          <a:effectLst/>
                        </a:rPr>
                        <a:t>是否合规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备注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663778062"/>
                  </a:ext>
                </a:extLst>
              </a:tr>
              <a:tr h="374490"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启动阶段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成立项目组：任命项目经理，指定项目目标，指定项目组成员，明确成员各自的职责和任务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项目经理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2064868341"/>
                  </a:ext>
                </a:extLst>
              </a:tr>
              <a:tr h="5617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制定《项目总体计划》：《项目总体计划》是项目文件的集合，随着项目信息不断丰富和不断变更，内容包括：项目描述、沟通管理计划、质量管理计划、项目实施计划等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项目经理、售前技术工程师、质量总监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1236336325"/>
                  </a:ext>
                </a:extLst>
              </a:tr>
              <a:tr h="385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项目启动会：项目组宣布项目实施正式开始的会议，包括实施时间等事宜沟通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全体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3358430155"/>
                  </a:ext>
                </a:extLst>
              </a:tr>
              <a:tr h="374490"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0">
                          <a:effectLst/>
                        </a:rPr>
                        <a:t>需求调研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编制需求调查计划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售前技术工程师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2697856476"/>
                  </a:ext>
                </a:extLst>
              </a:tr>
              <a:tr h="374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进行需求调查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3403092353"/>
                  </a:ext>
                </a:extLst>
              </a:tr>
              <a:tr h="374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编制需求分析报告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1446386727"/>
                  </a:ext>
                </a:extLst>
              </a:tr>
              <a:tr h="374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0">
                          <a:effectLst/>
                        </a:rPr>
                        <a:t>准备阶段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编制及签署项目进度计划，资料收集准备，数据分析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售前技术工程师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26037689"/>
                  </a:ext>
                </a:extLst>
              </a:tr>
              <a:tr h="374490">
                <a:tc rowSpan="5">
                  <a:txBody>
                    <a:bodyPr/>
                    <a:lstStyle/>
                    <a:p>
                      <a:pPr algn="ctr"/>
                      <a:r>
                        <a:rPr lang="zh-CN" sz="1050" kern="0">
                          <a:effectLst/>
                        </a:rPr>
                        <a:t>实施阶段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入驻现场：设备交接，软硬件环境搭建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项目实施工程师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1586886996"/>
                  </a:ext>
                </a:extLst>
              </a:tr>
              <a:tr h="374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培训：技术交底，质量管理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　</a:t>
                      </a:r>
                      <a:r>
                        <a:rPr lang="zh-CN" altLang="en-US" sz="1050" kern="0" dirty="0">
                          <a:effectLst/>
                        </a:rPr>
                        <a:t>质量总监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4043568801"/>
                  </a:ext>
                </a:extLst>
              </a:tr>
              <a:tr h="374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数据割接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项目实施工程师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1268923324"/>
                  </a:ext>
                </a:extLst>
              </a:tr>
              <a:tr h="374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测试及试运行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项目实施工程师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1940755225"/>
                  </a:ext>
                </a:extLst>
              </a:tr>
              <a:tr h="398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验收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　</a:t>
                      </a:r>
                      <a:r>
                        <a:rPr lang="zh-CN" altLang="en-US" sz="1050" kern="0" dirty="0">
                          <a:effectLst/>
                        </a:rPr>
                        <a:t>质量总监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2911775455"/>
                  </a:ext>
                </a:extLst>
              </a:tr>
              <a:tr h="374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0">
                          <a:effectLst/>
                        </a:rPr>
                        <a:t>项目移交及售后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项目实施完成和验收结束后，项目经理提交所有项目资料，并由售后人员进行技术支持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0" dirty="0">
                          <a:effectLst/>
                        </a:rPr>
                        <a:t>是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0" dirty="0">
                          <a:effectLst/>
                        </a:rPr>
                        <a:t>项目经理、售后技术工程师</a:t>
                      </a:r>
                      <a:r>
                        <a:rPr lang="zh-CN" sz="1050" kern="0" dirty="0">
                          <a:effectLst/>
                        </a:rPr>
                        <a:t>　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993" marR="47993" marT="0" marB="0" anchor="ctr"/>
                </a:tc>
                <a:extLst>
                  <a:ext uri="{0D108BD9-81ED-4DB2-BD59-A6C34878D82A}">
                    <a16:rowId xmlns:a16="http://schemas.microsoft.com/office/drawing/2014/main" val="229021362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07585B9-9B24-469D-9DE0-7E9BE13FF19B}"/>
              </a:ext>
            </a:extLst>
          </p:cNvPr>
          <p:cNvSpPr txBox="1"/>
          <p:nvPr/>
        </p:nvSpPr>
        <p:spPr>
          <a:xfrm>
            <a:off x="1636941" y="3152630"/>
            <a:ext cx="10555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经检查，符合设计要求和验收标准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74F0E48-AA4F-024A-8945-AECE1A6B8475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BC1A02-01D4-C54E-AE1D-99512F5F148E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0" name="图片 9" descr="图片包含 游戏机, 灯光&#10;&#10;描述已自动生成">
              <a:extLst>
                <a:ext uri="{FF2B5EF4-FFF2-40B4-BE49-F238E27FC236}">
                  <a16:creationId xmlns:a16="http://schemas.microsoft.com/office/drawing/2014/main" id="{3E55485D-E8F8-0F43-A7B6-1E6210699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9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售后技术支持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04474" y="4819577"/>
            <a:ext cx="458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After-sales Technical Support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Group 50"/>
          <p:cNvGrpSpPr/>
          <p:nvPr/>
        </p:nvGrpSpPr>
        <p:grpSpPr>
          <a:xfrm rot="360000">
            <a:off x="2306321" y="2528499"/>
            <a:ext cx="3566184" cy="1485276"/>
            <a:chOff x="1847851" y="1398216"/>
            <a:chExt cx="2674638" cy="1113957"/>
          </a:xfrm>
        </p:grpSpPr>
        <p:sp>
          <p:nvSpPr>
            <p:cNvPr id="38" name="Flowchart: Merge 18"/>
            <p:cNvSpPr/>
            <p:nvPr/>
          </p:nvSpPr>
          <p:spPr>
            <a:xfrm rot="4500000">
              <a:off x="2609410" y="936612"/>
              <a:ext cx="814002" cy="2337120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7"/>
            <p:cNvSpPr/>
            <p:nvPr/>
          </p:nvSpPr>
          <p:spPr>
            <a:xfrm>
              <a:off x="3702473" y="1398216"/>
              <a:ext cx="820016" cy="820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 rot="21420000">
              <a:off x="3964453" y="1680807"/>
              <a:ext cx="296056" cy="254834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51"/>
          <p:cNvGrpSpPr/>
          <p:nvPr/>
        </p:nvGrpSpPr>
        <p:grpSpPr>
          <a:xfrm rot="600000">
            <a:off x="2306324" y="4400032"/>
            <a:ext cx="3566181" cy="1093355"/>
            <a:chOff x="1847853" y="2552788"/>
            <a:chExt cx="2674636" cy="820016"/>
          </a:xfrm>
        </p:grpSpPr>
        <p:sp>
          <p:nvSpPr>
            <p:cNvPr id="46" name="Flowchart: Merge 20"/>
            <p:cNvSpPr/>
            <p:nvPr/>
          </p:nvSpPr>
          <p:spPr>
            <a:xfrm rot="16200000" flipV="1">
              <a:off x="2609412" y="1795115"/>
              <a:ext cx="814002" cy="2337120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9"/>
            <p:cNvSpPr/>
            <p:nvPr/>
          </p:nvSpPr>
          <p:spPr>
            <a:xfrm>
              <a:off x="3702473" y="2552788"/>
              <a:ext cx="820016" cy="820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86"/>
            <p:cNvSpPr>
              <a:spLocks noEditPoints="1"/>
            </p:cNvSpPr>
            <p:nvPr/>
          </p:nvSpPr>
          <p:spPr bwMode="auto">
            <a:xfrm>
              <a:off x="4011109" y="2792234"/>
              <a:ext cx="202744" cy="34112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Oval 26"/>
          <p:cNvSpPr/>
          <p:nvPr/>
        </p:nvSpPr>
        <p:spPr>
          <a:xfrm>
            <a:off x="750571" y="3301868"/>
            <a:ext cx="1625600" cy="162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Freeform 245"/>
          <p:cNvSpPr/>
          <p:nvPr/>
        </p:nvSpPr>
        <p:spPr bwMode="auto">
          <a:xfrm>
            <a:off x="1217253" y="3618156"/>
            <a:ext cx="608616" cy="60861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3"/>
          <p:cNvSpPr txBox="1"/>
          <p:nvPr/>
        </p:nvSpPr>
        <p:spPr>
          <a:xfrm>
            <a:off x="878460" y="4435911"/>
            <a:ext cx="1343153" cy="2457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  <a:endParaRPr lang="zh-CN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Group 22"/>
          <p:cNvGrpSpPr/>
          <p:nvPr/>
        </p:nvGrpSpPr>
        <p:grpSpPr>
          <a:xfrm>
            <a:off x="6296661" y="2665095"/>
            <a:ext cx="4838699" cy="863048"/>
            <a:chOff x="648100" y="3562350"/>
            <a:chExt cx="3583374" cy="914400"/>
          </a:xfrm>
        </p:grpSpPr>
        <p:sp>
          <p:nvSpPr>
            <p:cNvPr id="53" name="Rectangle 23"/>
            <p:cNvSpPr/>
            <p:nvPr/>
          </p:nvSpPr>
          <p:spPr>
            <a:xfrm>
              <a:off x="800500" y="3562350"/>
              <a:ext cx="3430974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24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Footer Text"/>
          <p:cNvSpPr txBox="1"/>
          <p:nvPr/>
        </p:nvSpPr>
        <p:spPr>
          <a:xfrm>
            <a:off x="6502606" y="2952912"/>
            <a:ext cx="4519565" cy="287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18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基站服务能力下降</a:t>
            </a:r>
            <a:endParaRPr 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33"/>
          <p:cNvGrpSpPr/>
          <p:nvPr/>
        </p:nvGrpSpPr>
        <p:grpSpPr>
          <a:xfrm>
            <a:off x="6296661" y="4681855"/>
            <a:ext cx="4838699" cy="863048"/>
            <a:chOff x="648100" y="3562350"/>
            <a:chExt cx="3583374" cy="914400"/>
          </a:xfrm>
        </p:grpSpPr>
        <p:sp>
          <p:nvSpPr>
            <p:cNvPr id="57" name="Rectangle 38"/>
            <p:cNvSpPr/>
            <p:nvPr/>
          </p:nvSpPr>
          <p:spPr>
            <a:xfrm>
              <a:off x="800500" y="3562350"/>
              <a:ext cx="3430974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39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Footer Text"/>
          <p:cNvSpPr txBox="1"/>
          <p:nvPr/>
        </p:nvSpPr>
        <p:spPr>
          <a:xfrm>
            <a:off x="6502606" y="5018567"/>
            <a:ext cx="4519565" cy="287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6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86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RRU</a:t>
            </a:r>
            <a:r>
              <a:rPr lang="zh-CN" altLang="en-US" sz="186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不可用告警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8460" y="1122239"/>
            <a:ext cx="94653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186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sz="1865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和以往的数字移动通信系统相比，4G网络具有更高的数据速、传输质量以及频谱利用率，可以容纳更多的用户，支持多种业务及全球范围内的多个移动网络间的无缝漫游。但是4G基站也通常会出现一些故障。</a:t>
            </a:r>
            <a:endParaRPr lang="zh-CN" altLang="en-US" sz="1865" b="1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75311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7E4DEE-77C9-8746-9161-61563EEF610A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33C807C-86F7-4441-842E-C9891ABA2B12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9" name="图片 28" descr="图片包含 游戏机, 灯光&#10;&#10;描述已自动生成">
              <a:extLst>
                <a:ext uri="{FF2B5EF4-FFF2-40B4-BE49-F238E27FC236}">
                  <a16:creationId xmlns:a16="http://schemas.microsoft.com/office/drawing/2014/main" id="{326FB3D9-FFB9-9049-BBCA-7CA183F8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1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/>
      <p:bldP spid="55" grpId="0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821101"/>
            <a:ext cx="6327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、基站服务能力下降分析</a:t>
            </a:r>
          </a:p>
        </p:txBody>
      </p:sp>
      <p:grpSp>
        <p:nvGrpSpPr>
          <p:cNvPr id="49" name="Group 11"/>
          <p:cNvGrpSpPr/>
          <p:nvPr/>
        </p:nvGrpSpPr>
        <p:grpSpPr>
          <a:xfrm>
            <a:off x="793114" y="2287905"/>
            <a:ext cx="11000741" cy="695325"/>
            <a:chOff x="1348605" y="1179979"/>
            <a:chExt cx="3451185" cy="521494"/>
          </a:xfrm>
        </p:grpSpPr>
        <p:sp>
          <p:nvSpPr>
            <p:cNvPr id="50" name="TextBox 12"/>
            <p:cNvSpPr txBox="1"/>
            <p:nvPr/>
          </p:nvSpPr>
          <p:spPr>
            <a:xfrm>
              <a:off x="1363170" y="144858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把通道数改为当前RRU通道数，看告警是否恢复（基站侧联系数据组修改数据）</a:t>
              </a: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348605" y="1179979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Step02</a:t>
              </a:r>
            </a:p>
          </p:txBody>
        </p:sp>
      </p:grpSp>
      <p:grpSp>
        <p:nvGrpSpPr>
          <p:cNvPr id="61" name="Group 24"/>
          <p:cNvGrpSpPr/>
          <p:nvPr/>
        </p:nvGrpSpPr>
        <p:grpSpPr>
          <a:xfrm>
            <a:off x="793728" y="1239974"/>
            <a:ext cx="11219815" cy="919480"/>
            <a:chOff x="1348406" y="1196648"/>
            <a:chExt cx="8414862" cy="689610"/>
          </a:xfrm>
        </p:grpSpPr>
        <p:sp>
          <p:nvSpPr>
            <p:cNvPr id="62" name="TextBox 25"/>
            <p:cNvSpPr txBox="1"/>
            <p:nvPr/>
          </p:nvSpPr>
          <p:spPr>
            <a:xfrm>
              <a:off x="1363170" y="1448584"/>
              <a:ext cx="8400098" cy="43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DSP BRDMFRINFO查看当前RRU型号（基站侧直接查看RRU型号），查询RRU配置信息是否与当前RRU符合（基站侧可以直接登陆基站侧查看命令相同）</a:t>
              </a:r>
            </a:p>
          </p:txBody>
        </p:sp>
        <p:sp>
          <p:nvSpPr>
            <p:cNvPr id="63" name="TextBox 26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Step01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" name="Group 11"/>
          <p:cNvGrpSpPr/>
          <p:nvPr/>
        </p:nvGrpSpPr>
        <p:grpSpPr>
          <a:xfrm>
            <a:off x="770961" y="3304540"/>
            <a:ext cx="10954314" cy="673100"/>
            <a:chOff x="1336077" y="1196648"/>
            <a:chExt cx="3436620" cy="504825"/>
          </a:xfrm>
        </p:grpSpPr>
        <p:sp>
          <p:nvSpPr>
            <p:cNvPr id="3" name="TextBox 12"/>
            <p:cNvSpPr txBox="1"/>
            <p:nvPr/>
          </p:nvSpPr>
          <p:spPr>
            <a:xfrm>
              <a:off x="1336077" y="144858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查看RRU是否有驻波（基站侧联系网管确认）</a:t>
              </a: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339441" y="1196648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latin typeface="微软雅黑" panose="020B0503020204020204" pitchFamily="34" charset="-122"/>
                </a:rPr>
                <a:t>Step03</a:t>
              </a:r>
            </a:p>
          </p:txBody>
        </p:sp>
      </p:grpSp>
      <p:grpSp>
        <p:nvGrpSpPr>
          <p:cNvPr id="7" name="Group 11"/>
          <p:cNvGrpSpPr/>
          <p:nvPr/>
        </p:nvGrpSpPr>
        <p:grpSpPr>
          <a:xfrm>
            <a:off x="792480" y="4296410"/>
            <a:ext cx="11001375" cy="673100"/>
            <a:chOff x="1348406" y="1196648"/>
            <a:chExt cx="3451384" cy="504825"/>
          </a:xfrm>
        </p:grpSpPr>
        <p:sp>
          <p:nvSpPr>
            <p:cNvPr id="8" name="TextBox 12"/>
            <p:cNvSpPr txBox="1"/>
            <p:nvPr/>
          </p:nvSpPr>
          <p:spPr>
            <a:xfrm>
              <a:off x="1363170" y="144858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查看光模块型号是否满足LTE需求（光模块速率需大于6.144G）</a:t>
              </a: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1348406" y="1196648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</a:rPr>
                <a:t>Step04</a:t>
              </a: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813435" y="5241925"/>
            <a:ext cx="11006456" cy="652780"/>
            <a:chOff x="1348406" y="1196648"/>
            <a:chExt cx="3452978" cy="489585"/>
          </a:xfrm>
        </p:grpSpPr>
        <p:sp>
          <p:nvSpPr>
            <p:cNvPr id="11" name="TextBox 12"/>
            <p:cNvSpPr txBox="1"/>
            <p:nvPr/>
          </p:nvSpPr>
          <p:spPr>
            <a:xfrm>
              <a:off x="1364764" y="143334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考虑可能基带板资源不足，需增加基带板LBBP，看是否恢复</a:t>
              </a: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1348406" y="1196648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</a:rPr>
                <a:t>Step05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5275" y="77299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392E827-B273-D943-9F4E-FFFC6387AE51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137C39-2D8C-9A42-9A23-5A4E3686C1B1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5" name="图片 24" descr="图片包含 游戏机, 灯光&#10;&#10;描述已自动生成">
              <a:extLst>
                <a:ext uri="{FF2B5EF4-FFF2-40B4-BE49-F238E27FC236}">
                  <a16:creationId xmlns:a16="http://schemas.microsoft.com/office/drawing/2014/main" id="{B0B72EC6-793B-EC49-BE1A-06232306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7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2430" y="875846"/>
            <a:ext cx="6327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RRU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不可用告警分析</a:t>
            </a:r>
          </a:p>
        </p:txBody>
      </p:sp>
      <p:grpSp>
        <p:nvGrpSpPr>
          <p:cNvPr id="49" name="Group 11"/>
          <p:cNvGrpSpPr/>
          <p:nvPr/>
        </p:nvGrpSpPr>
        <p:grpSpPr>
          <a:xfrm>
            <a:off x="725170" y="3650615"/>
            <a:ext cx="11001375" cy="673100"/>
            <a:chOff x="1348406" y="1196648"/>
            <a:chExt cx="3451384" cy="504825"/>
          </a:xfrm>
        </p:grpSpPr>
        <p:sp>
          <p:nvSpPr>
            <p:cNvPr id="50" name="TextBox 12"/>
            <p:cNvSpPr txBox="1"/>
            <p:nvPr/>
          </p:nvSpPr>
          <p:spPr>
            <a:xfrm>
              <a:off x="1363170" y="144858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若告警存在，把RUU侧和BBP侧的光纤都拿到BBP侧，用法兰盘进行打环，BBP指示灯变绿色说明光纤正常</a:t>
              </a: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348406" y="1196648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Step03</a:t>
              </a:r>
            </a:p>
          </p:txBody>
        </p:sp>
      </p:grpSp>
      <p:grpSp>
        <p:nvGrpSpPr>
          <p:cNvPr id="55" name="Group 18"/>
          <p:cNvGrpSpPr/>
          <p:nvPr/>
        </p:nvGrpSpPr>
        <p:grpSpPr>
          <a:xfrm>
            <a:off x="739446" y="2480129"/>
            <a:ext cx="11021060" cy="919480"/>
            <a:chOff x="1348406" y="1196648"/>
            <a:chExt cx="8265796" cy="689610"/>
          </a:xfrm>
        </p:grpSpPr>
        <p:sp>
          <p:nvSpPr>
            <p:cNvPr id="56" name="TextBox 19"/>
            <p:cNvSpPr txBox="1"/>
            <p:nvPr/>
          </p:nvSpPr>
          <p:spPr>
            <a:xfrm>
              <a:off x="1363170" y="1448584"/>
              <a:ext cx="8251032" cy="43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查看BBP侧与RRU侧光模块是否匹配。若两端光模块一致，用确认无问题的光模块换下查看状态，看是否为光模块故障引起的告警</a:t>
              </a:r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Step02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1" name="Group 24"/>
          <p:cNvGrpSpPr/>
          <p:nvPr/>
        </p:nvGrpSpPr>
        <p:grpSpPr>
          <a:xfrm>
            <a:off x="752453" y="1537154"/>
            <a:ext cx="11219815" cy="673100"/>
            <a:chOff x="1348406" y="1196648"/>
            <a:chExt cx="8414862" cy="504825"/>
          </a:xfrm>
        </p:grpSpPr>
        <p:sp>
          <p:nvSpPr>
            <p:cNvPr id="62" name="TextBox 25"/>
            <p:cNvSpPr txBox="1"/>
            <p:nvPr/>
          </p:nvSpPr>
          <p:spPr>
            <a:xfrm>
              <a:off x="1363170" y="1448584"/>
              <a:ext cx="8400098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首先检查RRU的运行状态，看是否掉电。如RRU在电运行，查看光口状态</a:t>
              </a:r>
            </a:p>
          </p:txBody>
        </p:sp>
        <p:sp>
          <p:nvSpPr>
            <p:cNvPr id="63" name="TextBox 26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Step01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" name="Group 11"/>
          <p:cNvGrpSpPr/>
          <p:nvPr/>
        </p:nvGrpSpPr>
        <p:grpSpPr>
          <a:xfrm>
            <a:off x="725241" y="4575175"/>
            <a:ext cx="10954314" cy="673100"/>
            <a:chOff x="1336077" y="1196648"/>
            <a:chExt cx="3436620" cy="504825"/>
          </a:xfrm>
        </p:grpSpPr>
        <p:sp>
          <p:nvSpPr>
            <p:cNvPr id="3" name="TextBox 12"/>
            <p:cNvSpPr txBox="1"/>
            <p:nvPr/>
          </p:nvSpPr>
          <p:spPr>
            <a:xfrm>
              <a:off x="1336077" y="1448584"/>
              <a:ext cx="3436620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用光功率表检测BBP到RRU之间光路的收发是否冲突。</a:t>
              </a: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339441" y="1196648"/>
              <a:ext cx="88341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5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latin typeface="微软雅黑" panose="020B0503020204020204" pitchFamily="34" charset="-122"/>
                </a:rPr>
                <a:t>Step04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0" y="98107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766170-AC89-894E-A511-55A9C251ED88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06DD24B-3E57-4B40-97F8-A2C4DC49BEAB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8F3587CD-4186-AC4D-AFCE-9986CC72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07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71010" y="839470"/>
            <a:ext cx="4277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问题处理结果</a:t>
            </a:r>
          </a:p>
        </p:txBody>
      </p:sp>
      <p:sp>
        <p:nvSpPr>
          <p:cNvPr id="8" name="Rounded Rectangle 28"/>
          <p:cNvSpPr/>
          <p:nvPr/>
        </p:nvSpPr>
        <p:spPr>
          <a:xfrm>
            <a:off x="1836057" y="2679763"/>
            <a:ext cx="657827" cy="6389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Rounded Rectangle 26"/>
          <p:cNvSpPr/>
          <p:nvPr/>
        </p:nvSpPr>
        <p:spPr>
          <a:xfrm>
            <a:off x="1835408" y="4552064"/>
            <a:ext cx="657827" cy="638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379" y="4650649"/>
            <a:ext cx="441098" cy="4410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4766" y="2785061"/>
            <a:ext cx="380194" cy="427718"/>
          </a:xfrm>
          <a:prstGeom prst="rect">
            <a:avLst/>
          </a:prstGeom>
        </p:spPr>
      </p:pic>
      <p:sp>
        <p:nvSpPr>
          <p:cNvPr id="3" name="TextBox 57"/>
          <p:cNvSpPr txBox="1"/>
          <p:nvPr/>
        </p:nvSpPr>
        <p:spPr>
          <a:xfrm>
            <a:off x="2715887" y="2030047"/>
            <a:ext cx="74688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基站服务能力下降</a:t>
            </a:r>
          </a:p>
          <a:p>
            <a:r>
              <a:rPr lang="en-US" altLang="zh-CN" sz="24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光模块型号不满足LTE需求，理论上光模块速率需大于6.144G，而此基站使用的光模块速率不足6G，因此需要通过拔插法更换光模块。经过更换，基站服务能力基本正常，问题解决。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814947" y="4545917"/>
            <a:ext cx="5394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rgbClr val="00206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RRU不可用告警</a:t>
            </a:r>
          </a:p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经检测为RRU掉电，通电问题解决。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628" y="82262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3F6C65-E835-D244-A502-8FF88E6FC480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F814EC3-F547-1140-9FD4-E88E76F2A513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15" name="图片 14" descr="图片包含 游戏机, 灯光&#10;&#10;描述已自动生成">
              <a:extLst>
                <a:ext uri="{FF2B5EF4-FFF2-40B4-BE49-F238E27FC236}">
                  <a16:creationId xmlns:a16="http://schemas.microsoft.com/office/drawing/2014/main" id="{68F6E134-8AA0-5648-9731-EE0930981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6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762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3370" y="1446878"/>
            <a:ext cx="3670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售后总结</a:t>
            </a: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68160" y="1971266"/>
            <a:ext cx="3574316" cy="357431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28863" y="2295407"/>
            <a:ext cx="2926033" cy="2926033"/>
            <a:chOff x="7192301" y="2335706"/>
            <a:chExt cx="2926033" cy="2926033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92301" y="2335706"/>
              <a:ext cx="2926033" cy="292603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16443" y="2621301"/>
              <a:ext cx="2275998" cy="22742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42336" y="2945442"/>
              <a:ext cx="1624211" cy="1625963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68230" y="3271336"/>
              <a:ext cx="974176" cy="9741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411773" y="3486847"/>
              <a:ext cx="487088" cy="487088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57200" y="2227075"/>
            <a:ext cx="2721035" cy="1629468"/>
            <a:chOff x="8557200" y="2227075"/>
            <a:chExt cx="2721035" cy="1629468"/>
          </a:xfrm>
        </p:grpSpPr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9743382" y="2227075"/>
              <a:ext cx="1142380" cy="1035501"/>
            </a:xfrm>
            <a:custGeom>
              <a:avLst/>
              <a:gdLst>
                <a:gd name="T0" fmla="*/ 0 w 652"/>
                <a:gd name="T1" fmla="*/ 591 h 591"/>
                <a:gd name="T2" fmla="*/ 100 w 652"/>
                <a:gd name="T3" fmla="*/ 243 h 591"/>
                <a:gd name="T4" fmla="*/ 652 w 652"/>
                <a:gd name="T5" fmla="*/ 0 h 591"/>
                <a:gd name="T6" fmla="*/ 552 w 652"/>
                <a:gd name="T7" fmla="*/ 348 h 591"/>
                <a:gd name="T8" fmla="*/ 0 w 652"/>
                <a:gd name="T9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591">
                  <a:moveTo>
                    <a:pt x="0" y="591"/>
                  </a:moveTo>
                  <a:lnTo>
                    <a:pt x="100" y="243"/>
                  </a:lnTo>
                  <a:lnTo>
                    <a:pt x="652" y="0"/>
                  </a:lnTo>
                  <a:lnTo>
                    <a:pt x="552" y="348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9743382" y="2836811"/>
              <a:ext cx="1534853" cy="707855"/>
            </a:xfrm>
            <a:custGeom>
              <a:avLst/>
              <a:gdLst>
                <a:gd name="T0" fmla="*/ 0 w 876"/>
                <a:gd name="T1" fmla="*/ 243 h 404"/>
                <a:gd name="T2" fmla="*/ 325 w 876"/>
                <a:gd name="T3" fmla="*/ 404 h 404"/>
                <a:gd name="T4" fmla="*/ 876 w 876"/>
                <a:gd name="T5" fmla="*/ 161 h 404"/>
                <a:gd name="T6" fmla="*/ 552 w 876"/>
                <a:gd name="T7" fmla="*/ 0 h 404"/>
                <a:gd name="T8" fmla="*/ 0 w 876"/>
                <a:gd name="T9" fmla="*/ 24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404">
                  <a:moveTo>
                    <a:pt x="0" y="243"/>
                  </a:moveTo>
                  <a:lnTo>
                    <a:pt x="325" y="404"/>
                  </a:lnTo>
                  <a:lnTo>
                    <a:pt x="876" y="161"/>
                  </a:lnTo>
                  <a:lnTo>
                    <a:pt x="552" y="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8557200" y="2682625"/>
              <a:ext cx="2368861" cy="1173918"/>
            </a:xfrm>
            <a:custGeom>
              <a:avLst/>
              <a:gdLst>
                <a:gd name="T0" fmla="*/ 3683 w 3725"/>
                <a:gd name="T1" fmla="*/ 142 h 1846"/>
                <a:gd name="T2" fmla="*/ 3582 w 3725"/>
                <a:gd name="T3" fmla="*/ 394 h 1846"/>
                <a:gd name="T4" fmla="*/ 294 w 3725"/>
                <a:gd name="T5" fmla="*/ 1804 h 1846"/>
                <a:gd name="T6" fmla="*/ 42 w 3725"/>
                <a:gd name="T7" fmla="*/ 1703 h 1846"/>
                <a:gd name="T8" fmla="*/ 42 w 3725"/>
                <a:gd name="T9" fmla="*/ 1703 h 1846"/>
                <a:gd name="T10" fmla="*/ 143 w 3725"/>
                <a:gd name="T11" fmla="*/ 1451 h 1846"/>
                <a:gd name="T12" fmla="*/ 3431 w 3725"/>
                <a:gd name="T13" fmla="*/ 42 h 1846"/>
                <a:gd name="T14" fmla="*/ 3683 w 3725"/>
                <a:gd name="T15" fmla="*/ 142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5" h="1846">
                  <a:moveTo>
                    <a:pt x="3683" y="142"/>
                  </a:moveTo>
                  <a:cubicBezTo>
                    <a:pt x="3725" y="240"/>
                    <a:pt x="3680" y="352"/>
                    <a:pt x="3582" y="394"/>
                  </a:cubicBezTo>
                  <a:cubicBezTo>
                    <a:pt x="294" y="1804"/>
                    <a:pt x="294" y="1804"/>
                    <a:pt x="294" y="1804"/>
                  </a:cubicBezTo>
                  <a:cubicBezTo>
                    <a:pt x="196" y="1846"/>
                    <a:pt x="84" y="1800"/>
                    <a:pt x="42" y="1703"/>
                  </a:cubicBezTo>
                  <a:cubicBezTo>
                    <a:pt x="42" y="1703"/>
                    <a:pt x="42" y="1703"/>
                    <a:pt x="42" y="1703"/>
                  </a:cubicBezTo>
                  <a:cubicBezTo>
                    <a:pt x="0" y="1606"/>
                    <a:pt x="45" y="1493"/>
                    <a:pt x="143" y="1451"/>
                  </a:cubicBezTo>
                  <a:cubicBezTo>
                    <a:pt x="3431" y="42"/>
                    <a:pt x="3431" y="42"/>
                    <a:pt x="3431" y="42"/>
                  </a:cubicBezTo>
                  <a:cubicBezTo>
                    <a:pt x="3529" y="0"/>
                    <a:pt x="3641" y="45"/>
                    <a:pt x="3683" y="14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81000" y="2226945"/>
            <a:ext cx="667639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故障处理的常用方法包括：分层排除、分段排除、设备重启、插拔法、替换法。注意拔插光模块时用力要均匀，避免用力过大或强行拔插等操作，以免导致部件故障。当用拔插法无法解决故障时，可以用替换法。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基站的定期检查及维护很重要，加强并完善基站基础维护，从维护周期和维护项目上做到分等级基站维护的针对性和差异性，尽可能排除基站故障隐患。创新维护办法改善生产力，提高基站故障处理效率，有效降低因基站故障造成的用户感知比例，努力给用户带来最好的体验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765" y="89882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故障处理案例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89E27D-CA29-EB48-8C6B-D4F924DE7882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FD4D2BB-4FC2-3342-B934-AF580C8E8E37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5FE0A1FD-7C01-EA44-8B04-2767171B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1252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项目依托</a:t>
            </a:r>
          </a:p>
        </p:txBody>
      </p:sp>
      <p:sp>
        <p:nvSpPr>
          <p:cNvPr id="8" name="Rounded Rectangle 28"/>
          <p:cNvSpPr/>
          <p:nvPr/>
        </p:nvSpPr>
        <p:spPr>
          <a:xfrm>
            <a:off x="857530" y="2454386"/>
            <a:ext cx="657827" cy="6389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Rounded Rectangle 26"/>
          <p:cNvSpPr/>
          <p:nvPr/>
        </p:nvSpPr>
        <p:spPr>
          <a:xfrm>
            <a:off x="849261" y="4233977"/>
            <a:ext cx="657827" cy="638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0" name="TextBox 43"/>
          <p:cNvSpPr txBox="1"/>
          <p:nvPr/>
        </p:nvSpPr>
        <p:spPr>
          <a:xfrm>
            <a:off x="1562676" y="2384034"/>
            <a:ext cx="2902315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BF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品控</a:t>
            </a:r>
            <a:endParaRPr lang="en-US" altLang="zh-CN" sz="2000" b="1" dirty="0">
              <a:solidFill>
                <a:srgbClr val="FFBF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严格的过程把控，稳定的产品质量</a:t>
            </a:r>
            <a:endParaRPr lang="en-US" sz="1333" dirty="0">
              <a:latin typeface="微软雅黑" panose="020B0503020204020204" pitchFamily="34" charset="-122"/>
            </a:endParaRPr>
          </a:p>
        </p:txBody>
      </p:sp>
      <p:sp>
        <p:nvSpPr>
          <p:cNvPr id="11" name="Rounded Rectangle 25"/>
          <p:cNvSpPr/>
          <p:nvPr/>
        </p:nvSpPr>
        <p:spPr>
          <a:xfrm>
            <a:off x="847765" y="3344182"/>
            <a:ext cx="657827" cy="638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1562676" y="3273829"/>
            <a:ext cx="5988007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en-US" altLang="zh-CN" sz="2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0" dirty="0">
                <a:latin typeface="PingFang SC" panose="020B0400000000000000" pitchFamily="34" charset="-122"/>
                <a:ea typeface="PingFang SC" panose="020B0400000000000000" pitchFamily="34" charset="-122"/>
              </a:rPr>
              <a:t>成熟的工程团队，丰富的施工经验，极高的施工效率</a:t>
            </a:r>
            <a:endParaRPr lang="en-US" altLang="zh-CN" sz="1330" b="1" dirty="0">
              <a:solidFill>
                <a:schemeClr val="accent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3" name="Group 59"/>
          <p:cNvGrpSpPr/>
          <p:nvPr/>
        </p:nvGrpSpPr>
        <p:grpSpPr>
          <a:xfrm>
            <a:off x="7352805" y="3999503"/>
            <a:ext cx="4967024" cy="2107832"/>
            <a:chOff x="3195638" y="2954338"/>
            <a:chExt cx="2749550" cy="1166813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527426" y="2954338"/>
              <a:ext cx="2119313" cy="547688"/>
            </a:xfrm>
            <a:custGeom>
              <a:avLst/>
              <a:gdLst/>
              <a:ahLst/>
              <a:cxnLst>
                <a:cxn ang="0">
                  <a:pos x="699" y="0"/>
                </a:cxn>
                <a:cxn ang="0">
                  <a:pos x="1335" y="157"/>
                </a:cxn>
                <a:cxn ang="0">
                  <a:pos x="699" y="345"/>
                </a:cxn>
                <a:cxn ang="0">
                  <a:pos x="0" y="134"/>
                </a:cxn>
                <a:cxn ang="0">
                  <a:pos x="699" y="0"/>
                </a:cxn>
              </a:cxnLst>
              <a:rect l="0" t="0" r="r" b="b"/>
              <a:pathLst>
                <a:path w="1335" h="345">
                  <a:moveTo>
                    <a:pt x="699" y="0"/>
                  </a:moveTo>
                  <a:lnTo>
                    <a:pt x="1335" y="157"/>
                  </a:lnTo>
                  <a:lnTo>
                    <a:pt x="699" y="345"/>
                  </a:lnTo>
                  <a:lnTo>
                    <a:pt x="0" y="134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195638" y="3167063"/>
              <a:ext cx="1441450" cy="954088"/>
            </a:xfrm>
            <a:custGeom>
              <a:avLst/>
              <a:gdLst/>
              <a:ahLst/>
              <a:cxnLst>
                <a:cxn ang="0">
                  <a:pos x="908" y="211"/>
                </a:cxn>
                <a:cxn ang="0">
                  <a:pos x="908" y="601"/>
                </a:cxn>
                <a:cxn ang="0">
                  <a:pos x="0" y="294"/>
                </a:cxn>
                <a:cxn ang="0">
                  <a:pos x="209" y="0"/>
                </a:cxn>
                <a:cxn ang="0">
                  <a:pos x="908" y="211"/>
                </a:cxn>
              </a:cxnLst>
              <a:rect l="0" t="0" r="r" b="b"/>
              <a:pathLst>
                <a:path w="908" h="601">
                  <a:moveTo>
                    <a:pt x="908" y="211"/>
                  </a:moveTo>
                  <a:lnTo>
                    <a:pt x="908" y="601"/>
                  </a:lnTo>
                  <a:lnTo>
                    <a:pt x="0" y="294"/>
                  </a:lnTo>
                  <a:lnTo>
                    <a:pt x="209" y="0"/>
                  </a:lnTo>
                  <a:lnTo>
                    <a:pt x="908" y="2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637088" y="3203575"/>
              <a:ext cx="1308100" cy="917575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636" y="0"/>
                </a:cxn>
                <a:cxn ang="0">
                  <a:pos x="824" y="298"/>
                </a:cxn>
                <a:cxn ang="0">
                  <a:pos x="0" y="578"/>
                </a:cxn>
                <a:cxn ang="0">
                  <a:pos x="0" y="188"/>
                </a:cxn>
              </a:cxnLst>
              <a:rect l="0" t="0" r="r" b="b"/>
              <a:pathLst>
                <a:path w="824" h="578">
                  <a:moveTo>
                    <a:pt x="0" y="188"/>
                  </a:moveTo>
                  <a:lnTo>
                    <a:pt x="636" y="0"/>
                  </a:lnTo>
                  <a:lnTo>
                    <a:pt x="824" y="298"/>
                  </a:lnTo>
                  <a:lnTo>
                    <a:pt x="0" y="57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Group 60"/>
          <p:cNvGrpSpPr/>
          <p:nvPr/>
        </p:nvGrpSpPr>
        <p:grpSpPr>
          <a:xfrm>
            <a:off x="8072624" y="3259613"/>
            <a:ext cx="3601953" cy="1531404"/>
            <a:chOff x="3594101" y="2544763"/>
            <a:chExt cx="1993900" cy="847725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857626" y="2544763"/>
              <a:ext cx="1508125" cy="409575"/>
            </a:xfrm>
            <a:custGeom>
              <a:avLst/>
              <a:gdLst/>
              <a:ahLst/>
              <a:cxnLst>
                <a:cxn ang="0">
                  <a:pos x="491" y="0"/>
                </a:cxn>
                <a:cxn ang="0">
                  <a:pos x="491" y="0"/>
                </a:cxn>
                <a:cxn ang="0">
                  <a:pos x="946" y="133"/>
                </a:cxn>
                <a:cxn ang="0">
                  <a:pos x="950" y="137"/>
                </a:cxn>
                <a:cxn ang="0">
                  <a:pos x="491" y="258"/>
                </a:cxn>
                <a:cxn ang="0">
                  <a:pos x="0" y="102"/>
                </a:cxn>
                <a:cxn ang="0">
                  <a:pos x="491" y="0"/>
                </a:cxn>
                <a:cxn ang="0">
                  <a:pos x="491" y="0"/>
                </a:cxn>
              </a:cxnLst>
              <a:rect l="0" t="0" r="r" b="b"/>
              <a:pathLst>
                <a:path w="950" h="258">
                  <a:moveTo>
                    <a:pt x="491" y="0"/>
                  </a:moveTo>
                  <a:lnTo>
                    <a:pt x="491" y="0"/>
                  </a:lnTo>
                  <a:lnTo>
                    <a:pt x="946" y="133"/>
                  </a:lnTo>
                  <a:lnTo>
                    <a:pt x="950" y="137"/>
                  </a:lnTo>
                  <a:lnTo>
                    <a:pt x="491" y="258"/>
                  </a:lnTo>
                  <a:lnTo>
                    <a:pt x="0" y="102"/>
                  </a:lnTo>
                  <a:lnTo>
                    <a:pt x="491" y="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4637088" y="2762250"/>
              <a:ext cx="950913" cy="630238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459" y="0"/>
                </a:cxn>
                <a:cxn ang="0">
                  <a:pos x="599" y="220"/>
                </a:cxn>
                <a:cxn ang="0">
                  <a:pos x="0" y="397"/>
                </a:cxn>
                <a:cxn ang="0">
                  <a:pos x="0" y="121"/>
                </a:cxn>
              </a:cxnLst>
              <a:rect l="0" t="0" r="r" b="b"/>
              <a:pathLst>
                <a:path w="599" h="397">
                  <a:moveTo>
                    <a:pt x="0" y="121"/>
                  </a:moveTo>
                  <a:lnTo>
                    <a:pt x="459" y="0"/>
                  </a:lnTo>
                  <a:lnTo>
                    <a:pt x="599" y="220"/>
                  </a:lnTo>
                  <a:lnTo>
                    <a:pt x="0" y="397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3594101" y="2706688"/>
              <a:ext cx="1042988" cy="685800"/>
            </a:xfrm>
            <a:custGeom>
              <a:avLst/>
              <a:gdLst/>
              <a:ahLst/>
              <a:cxnLst>
                <a:cxn ang="0">
                  <a:pos x="657" y="432"/>
                </a:cxn>
                <a:cxn ang="0">
                  <a:pos x="0" y="230"/>
                </a:cxn>
                <a:cxn ang="0">
                  <a:pos x="166" y="0"/>
                </a:cxn>
                <a:cxn ang="0">
                  <a:pos x="657" y="156"/>
                </a:cxn>
                <a:cxn ang="0">
                  <a:pos x="657" y="432"/>
                </a:cxn>
              </a:cxnLst>
              <a:rect l="0" t="0" r="r" b="b"/>
              <a:pathLst>
                <a:path w="657" h="432">
                  <a:moveTo>
                    <a:pt x="657" y="432"/>
                  </a:moveTo>
                  <a:lnTo>
                    <a:pt x="0" y="230"/>
                  </a:lnTo>
                  <a:lnTo>
                    <a:pt x="166" y="0"/>
                  </a:lnTo>
                  <a:lnTo>
                    <a:pt x="657" y="156"/>
                  </a:lnTo>
                  <a:lnTo>
                    <a:pt x="657" y="43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Group 61"/>
          <p:cNvGrpSpPr/>
          <p:nvPr/>
        </p:nvGrpSpPr>
        <p:grpSpPr>
          <a:xfrm>
            <a:off x="8651917" y="2568472"/>
            <a:ext cx="2523664" cy="1236023"/>
            <a:chOff x="3914776" y="2162174"/>
            <a:chExt cx="1397002" cy="684214"/>
          </a:xfrm>
        </p:grpSpPr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4090989" y="2162174"/>
              <a:ext cx="1062038" cy="382588"/>
            </a:xfrm>
            <a:custGeom>
              <a:avLst/>
              <a:gdLst/>
              <a:ahLst/>
              <a:cxnLst>
                <a:cxn ang="0">
                  <a:pos x="344" y="241"/>
                </a:cxn>
                <a:cxn ang="0">
                  <a:pos x="344" y="241"/>
                </a:cxn>
                <a:cxn ang="0">
                  <a:pos x="0" y="136"/>
                </a:cxn>
                <a:cxn ang="0">
                  <a:pos x="344" y="0"/>
                </a:cxn>
                <a:cxn ang="0">
                  <a:pos x="669" y="167"/>
                </a:cxn>
                <a:cxn ang="0">
                  <a:pos x="344" y="241"/>
                </a:cxn>
              </a:cxnLst>
              <a:rect l="0" t="0" r="r" b="b"/>
              <a:pathLst>
                <a:path w="669" h="241">
                  <a:moveTo>
                    <a:pt x="344" y="241"/>
                  </a:moveTo>
                  <a:lnTo>
                    <a:pt x="344" y="241"/>
                  </a:lnTo>
                  <a:lnTo>
                    <a:pt x="0" y="136"/>
                  </a:lnTo>
                  <a:lnTo>
                    <a:pt x="344" y="0"/>
                  </a:lnTo>
                  <a:lnTo>
                    <a:pt x="669" y="167"/>
                  </a:lnTo>
                  <a:lnTo>
                    <a:pt x="344" y="2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4637090" y="2427287"/>
              <a:ext cx="674688" cy="419100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325" y="0"/>
                </a:cxn>
                <a:cxn ang="0">
                  <a:pos x="425" y="157"/>
                </a:cxn>
                <a:cxn ang="0">
                  <a:pos x="0" y="264"/>
                </a:cxn>
                <a:cxn ang="0">
                  <a:pos x="0" y="74"/>
                </a:cxn>
              </a:cxnLst>
              <a:rect l="0" t="0" r="r" b="b"/>
              <a:pathLst>
                <a:path w="425" h="264">
                  <a:moveTo>
                    <a:pt x="0" y="74"/>
                  </a:moveTo>
                  <a:lnTo>
                    <a:pt x="325" y="0"/>
                  </a:lnTo>
                  <a:lnTo>
                    <a:pt x="425" y="157"/>
                  </a:lnTo>
                  <a:lnTo>
                    <a:pt x="0" y="26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3914776" y="2378075"/>
              <a:ext cx="722313" cy="468313"/>
            </a:xfrm>
            <a:custGeom>
              <a:avLst/>
              <a:gdLst/>
              <a:ahLst/>
              <a:cxnLst>
                <a:cxn ang="0">
                  <a:pos x="455" y="295"/>
                </a:cxn>
                <a:cxn ang="0">
                  <a:pos x="0" y="155"/>
                </a:cxn>
                <a:cxn ang="0">
                  <a:pos x="111" y="0"/>
                </a:cxn>
                <a:cxn ang="0">
                  <a:pos x="455" y="105"/>
                </a:cxn>
                <a:cxn ang="0">
                  <a:pos x="455" y="295"/>
                </a:cxn>
              </a:cxnLst>
              <a:rect l="0" t="0" r="r" b="b"/>
              <a:pathLst>
                <a:path w="455" h="295">
                  <a:moveTo>
                    <a:pt x="455" y="295"/>
                  </a:moveTo>
                  <a:lnTo>
                    <a:pt x="0" y="155"/>
                  </a:lnTo>
                  <a:lnTo>
                    <a:pt x="111" y="0"/>
                  </a:lnTo>
                  <a:lnTo>
                    <a:pt x="455" y="105"/>
                  </a:lnTo>
                  <a:lnTo>
                    <a:pt x="455" y="29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5" name="Group 62"/>
          <p:cNvGrpSpPr/>
          <p:nvPr/>
        </p:nvGrpSpPr>
        <p:grpSpPr>
          <a:xfrm>
            <a:off x="9064881" y="2258750"/>
            <a:ext cx="1735016" cy="843135"/>
            <a:chOff x="4143376" y="1990725"/>
            <a:chExt cx="960437" cy="466726"/>
          </a:xfrm>
        </p:grpSpPr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325938" y="1990725"/>
              <a:ext cx="628650" cy="161925"/>
            </a:xfrm>
            <a:custGeom>
              <a:avLst/>
              <a:gdLst/>
              <a:ahLst/>
              <a:cxnLst>
                <a:cxn ang="0">
                  <a:pos x="196" y="102"/>
                </a:cxn>
                <a:cxn ang="0">
                  <a:pos x="0" y="38"/>
                </a:cxn>
                <a:cxn ang="0">
                  <a:pos x="196" y="0"/>
                </a:cxn>
                <a:cxn ang="0">
                  <a:pos x="392" y="71"/>
                </a:cxn>
                <a:cxn ang="0">
                  <a:pos x="396" y="77"/>
                </a:cxn>
                <a:cxn ang="0">
                  <a:pos x="196" y="102"/>
                </a:cxn>
              </a:cxnLst>
              <a:rect l="0" t="0" r="r" b="b"/>
              <a:pathLst>
                <a:path w="396" h="102">
                  <a:moveTo>
                    <a:pt x="196" y="102"/>
                  </a:moveTo>
                  <a:lnTo>
                    <a:pt x="0" y="38"/>
                  </a:lnTo>
                  <a:lnTo>
                    <a:pt x="196" y="0"/>
                  </a:lnTo>
                  <a:lnTo>
                    <a:pt x="392" y="71"/>
                  </a:lnTo>
                  <a:lnTo>
                    <a:pt x="396" y="77"/>
                  </a:lnTo>
                  <a:lnTo>
                    <a:pt x="196" y="10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4637088" y="2112963"/>
              <a:ext cx="466725" cy="344488"/>
            </a:xfrm>
            <a:custGeom>
              <a:avLst/>
              <a:gdLst/>
              <a:ahLst/>
              <a:cxnLst>
                <a:cxn ang="0">
                  <a:pos x="0" y="217"/>
                </a:cxn>
                <a:cxn ang="0">
                  <a:pos x="0" y="25"/>
                </a:cxn>
                <a:cxn ang="0">
                  <a:pos x="200" y="0"/>
                </a:cxn>
                <a:cxn ang="0">
                  <a:pos x="294" y="148"/>
                </a:cxn>
                <a:cxn ang="0">
                  <a:pos x="0" y="217"/>
                </a:cxn>
              </a:cxnLst>
              <a:rect l="0" t="0" r="r" b="b"/>
              <a:pathLst>
                <a:path w="294" h="217">
                  <a:moveTo>
                    <a:pt x="0" y="217"/>
                  </a:moveTo>
                  <a:lnTo>
                    <a:pt x="0" y="25"/>
                  </a:lnTo>
                  <a:lnTo>
                    <a:pt x="200" y="0"/>
                  </a:lnTo>
                  <a:lnTo>
                    <a:pt x="294" y="148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4143376" y="2051050"/>
              <a:ext cx="493713" cy="406400"/>
            </a:xfrm>
            <a:custGeom>
              <a:avLst/>
              <a:gdLst/>
              <a:ahLst/>
              <a:cxnLst>
                <a:cxn ang="0">
                  <a:pos x="311" y="64"/>
                </a:cxn>
                <a:cxn ang="0">
                  <a:pos x="311" y="256"/>
                </a:cxn>
                <a:cxn ang="0">
                  <a:pos x="0" y="162"/>
                </a:cxn>
                <a:cxn ang="0">
                  <a:pos x="115" y="0"/>
                </a:cxn>
                <a:cxn ang="0">
                  <a:pos x="311" y="64"/>
                </a:cxn>
              </a:cxnLst>
              <a:rect l="0" t="0" r="r" b="b"/>
              <a:pathLst>
                <a:path w="311" h="256">
                  <a:moveTo>
                    <a:pt x="311" y="64"/>
                  </a:moveTo>
                  <a:lnTo>
                    <a:pt x="311" y="256"/>
                  </a:lnTo>
                  <a:lnTo>
                    <a:pt x="0" y="162"/>
                  </a:lnTo>
                  <a:lnTo>
                    <a:pt x="115" y="0"/>
                  </a:lnTo>
                  <a:lnTo>
                    <a:pt x="311" y="6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9477844" y="1581950"/>
            <a:ext cx="969315" cy="837397"/>
            <a:chOff x="4371976" y="1616075"/>
            <a:chExt cx="536575" cy="463550"/>
          </a:xfrm>
        </p:grpSpPr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4637088" y="1616075"/>
              <a:ext cx="271463" cy="463550"/>
            </a:xfrm>
            <a:custGeom>
              <a:avLst/>
              <a:gdLst/>
              <a:ahLst/>
              <a:cxnLst>
                <a:cxn ang="0">
                  <a:pos x="0" y="292"/>
                </a:cxn>
                <a:cxn ang="0">
                  <a:pos x="0" y="0"/>
                </a:cxn>
                <a:cxn ang="0">
                  <a:pos x="171" y="267"/>
                </a:cxn>
                <a:cxn ang="0">
                  <a:pos x="0" y="292"/>
                </a:cxn>
              </a:cxnLst>
              <a:rect l="0" t="0" r="r" b="b"/>
              <a:pathLst>
                <a:path w="171" h="292">
                  <a:moveTo>
                    <a:pt x="0" y="292"/>
                  </a:moveTo>
                  <a:lnTo>
                    <a:pt x="0" y="0"/>
                  </a:lnTo>
                  <a:lnTo>
                    <a:pt x="171" y="267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4371976" y="1616075"/>
              <a:ext cx="265113" cy="463550"/>
            </a:xfrm>
            <a:custGeom>
              <a:avLst/>
              <a:gdLst/>
              <a:ahLst/>
              <a:cxnLst>
                <a:cxn ang="0">
                  <a:pos x="167" y="292"/>
                </a:cxn>
                <a:cxn ang="0">
                  <a:pos x="0" y="232"/>
                </a:cxn>
                <a:cxn ang="0">
                  <a:pos x="167" y="0"/>
                </a:cxn>
                <a:cxn ang="0">
                  <a:pos x="167" y="292"/>
                </a:cxn>
              </a:cxnLst>
              <a:rect l="0" t="0" r="r" b="b"/>
              <a:pathLst>
                <a:path w="167" h="292">
                  <a:moveTo>
                    <a:pt x="167" y="292"/>
                  </a:moveTo>
                  <a:lnTo>
                    <a:pt x="0" y="232"/>
                  </a:lnTo>
                  <a:lnTo>
                    <a:pt x="167" y="0"/>
                  </a:lnTo>
                  <a:lnTo>
                    <a:pt x="167" y="2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2" name="Rounded Rectangle 35"/>
          <p:cNvSpPr/>
          <p:nvPr/>
        </p:nvSpPr>
        <p:spPr>
          <a:xfrm>
            <a:off x="847765" y="5123773"/>
            <a:ext cx="657827" cy="6389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3" name="TextBox 42"/>
          <p:cNvSpPr txBox="1"/>
          <p:nvPr/>
        </p:nvSpPr>
        <p:spPr>
          <a:xfrm>
            <a:off x="1562676" y="4163623"/>
            <a:ext cx="6105294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latin typeface="PingFang SC" panose="020B0400000000000000" pitchFamily="34" charset="-122"/>
                <a:ea typeface="PingFang SC" panose="020B0400000000000000" pitchFamily="34" charset="-122"/>
              </a:rPr>
              <a:t>先进的设计理念，优秀的设计团队，最优的设计方案</a:t>
            </a:r>
            <a:endParaRPr lang="en-US" altLang="zh-CN" sz="1333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TextBox 45"/>
          <p:cNvSpPr txBox="1"/>
          <p:nvPr/>
        </p:nvSpPr>
        <p:spPr>
          <a:xfrm>
            <a:off x="1562676" y="5198285"/>
            <a:ext cx="4128714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latin typeface="PingFang SC" panose="020B0400000000000000" pitchFamily="34" charset="-122"/>
                <a:ea typeface="PingFang SC" panose="020B0400000000000000" pitchFamily="34" charset="-122"/>
              </a:rPr>
              <a:t>从客户需求出发，以人为本，质量优先</a:t>
            </a:r>
            <a:endParaRPr lang="en-US" sz="1333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B7CAD3-678D-854C-90EC-7C8A55B32835}"/>
              </a:ext>
            </a:extLst>
          </p:cNvPr>
          <p:cNvSpPr txBox="1"/>
          <p:nvPr/>
        </p:nvSpPr>
        <p:spPr>
          <a:xfrm>
            <a:off x="873962" y="914485"/>
            <a:ext cx="79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E134D-46CA-B649-B7D4-57E0A93D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F51929-19E8-6748-9A4A-92AEC8EF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359" y="5278539"/>
            <a:ext cx="450638" cy="36212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BA2776-1CE7-F940-B4C7-8AE61DB84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647" y="4293827"/>
            <a:ext cx="441098" cy="44109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F6ED10F-335C-1646-822F-AC843C26B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118" y="3415765"/>
            <a:ext cx="375635" cy="56826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6DFB5C0-C40B-B54D-A2BD-E0FE84672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719" y="2546349"/>
            <a:ext cx="380194" cy="42771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5284CE4-737B-194B-ABCC-1E28C24A3B76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B233BD9-E478-F846-80B4-F8CF6919B0A5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42" name="图片 41" descr="图片包含 游戏机, 灯光&#10;&#10;描述已自动生成">
              <a:extLst>
                <a:ext uri="{FF2B5EF4-FFF2-40B4-BE49-F238E27FC236}">
                  <a16:creationId xmlns:a16="http://schemas.microsoft.com/office/drawing/2014/main" id="{9E3BB423-8EA0-954A-9D7A-C671BFEF6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2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00"/>
                            </p:stCondLst>
                            <p:childTnLst>
                              <p:par>
                                <p:cTn id="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/>
      <p:bldP spid="32" grpId="0" animBg="1"/>
      <p:bldP spid="33" grpId="0"/>
      <p:bldP spid="34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总结及规划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06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3578" y="4863932"/>
            <a:ext cx="53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Future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Plan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4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35"/>
          <p:cNvGrpSpPr/>
          <p:nvPr/>
        </p:nvGrpSpPr>
        <p:grpSpPr>
          <a:xfrm>
            <a:off x="4770691" y="1769533"/>
            <a:ext cx="1649984" cy="1422400"/>
            <a:chOff x="3578018" y="1327150"/>
            <a:chExt cx="1237488" cy="1066800"/>
          </a:xfrm>
        </p:grpSpPr>
        <p:sp>
          <p:nvSpPr>
            <p:cNvPr id="47" name="Isosceles Triangle 3"/>
            <p:cNvSpPr/>
            <p:nvPr/>
          </p:nvSpPr>
          <p:spPr bwMode="auto">
            <a:xfrm flipV="1">
              <a:off x="3578018" y="1327150"/>
              <a:ext cx="1237488" cy="1066800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TextBox 10"/>
            <p:cNvSpPr txBox="1"/>
            <p:nvPr/>
          </p:nvSpPr>
          <p:spPr>
            <a:xfrm>
              <a:off x="3896038" y="14414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49" name="Group 11"/>
          <p:cNvGrpSpPr/>
          <p:nvPr/>
        </p:nvGrpSpPr>
        <p:grpSpPr>
          <a:xfrm>
            <a:off x="6793208" y="1881959"/>
            <a:ext cx="3078925" cy="674336"/>
            <a:chOff x="1348406" y="1196648"/>
            <a:chExt cx="2309194" cy="505752"/>
          </a:xfrm>
        </p:grpSpPr>
        <p:sp>
          <p:nvSpPr>
            <p:cNvPr id="50" name="TextBox 12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为未来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基站预留服务接口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3"/>
                  </a:solidFill>
                  <a:latin typeface="微软雅黑" panose="020B0503020204020204" pitchFamily="34" charset="-122"/>
                </a:rPr>
                <a:t>Step03</a:t>
              </a:r>
              <a:endParaRPr lang="en-US" sz="1600" b="1" dirty="0">
                <a:solidFill>
                  <a:schemeClr val="accent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2" name="Group 33"/>
          <p:cNvGrpSpPr/>
          <p:nvPr/>
        </p:nvGrpSpPr>
        <p:grpSpPr>
          <a:xfrm>
            <a:off x="3946153" y="3191933"/>
            <a:ext cx="1649984" cy="1422400"/>
            <a:chOff x="2959615" y="2393950"/>
            <a:chExt cx="1237488" cy="1066800"/>
          </a:xfrm>
        </p:grpSpPr>
        <p:sp>
          <p:nvSpPr>
            <p:cNvPr id="53" name="Isosceles Triangle 16"/>
            <p:cNvSpPr/>
            <p:nvPr/>
          </p:nvSpPr>
          <p:spPr bwMode="auto">
            <a:xfrm flipV="1">
              <a:off x="2959615" y="2393950"/>
              <a:ext cx="1237488" cy="1066800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3277635" y="25082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5" name="Group 18"/>
          <p:cNvGrpSpPr/>
          <p:nvPr/>
        </p:nvGrpSpPr>
        <p:grpSpPr>
          <a:xfrm>
            <a:off x="5968671" y="3304359"/>
            <a:ext cx="3078925" cy="674336"/>
            <a:chOff x="1348406" y="1196648"/>
            <a:chExt cx="2309194" cy="505752"/>
          </a:xfrm>
        </p:grpSpPr>
        <p:sp>
          <p:nvSpPr>
            <p:cNvPr id="56" name="TextBox 19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提升并丰富所有用户使用体验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Step02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8" name="Group 32"/>
          <p:cNvGrpSpPr/>
          <p:nvPr/>
        </p:nvGrpSpPr>
        <p:grpSpPr>
          <a:xfrm>
            <a:off x="3124771" y="4619413"/>
            <a:ext cx="1649984" cy="1422400"/>
            <a:chOff x="2343578" y="3464560"/>
            <a:chExt cx="1237488" cy="1066800"/>
          </a:xfrm>
        </p:grpSpPr>
        <p:sp>
          <p:nvSpPr>
            <p:cNvPr id="59" name="Isosceles Triangle 22"/>
            <p:cNvSpPr/>
            <p:nvPr/>
          </p:nvSpPr>
          <p:spPr bwMode="auto">
            <a:xfrm flipV="1">
              <a:off x="2343578" y="3464560"/>
              <a:ext cx="1237488" cy="1066800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0" name="TextBox 23"/>
            <p:cNvSpPr txBox="1"/>
            <p:nvPr/>
          </p:nvSpPr>
          <p:spPr>
            <a:xfrm>
              <a:off x="2661598" y="357886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61" name="Group 24"/>
          <p:cNvGrpSpPr/>
          <p:nvPr/>
        </p:nvGrpSpPr>
        <p:grpSpPr>
          <a:xfrm>
            <a:off x="5147288" y="4731839"/>
            <a:ext cx="3078925" cy="674336"/>
            <a:chOff x="1348406" y="1196648"/>
            <a:chExt cx="2309194" cy="505752"/>
          </a:xfrm>
        </p:grpSpPr>
        <p:sp>
          <p:nvSpPr>
            <p:cNvPr id="62" name="TextBox 25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满足在校师生刚性使用需求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TextBox 26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Step01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27"/>
          <p:cNvGrpSpPr>
            <a:grpSpLocks noChangeAspect="1"/>
          </p:cNvGrpSpPr>
          <p:nvPr/>
        </p:nvGrpSpPr>
        <p:grpSpPr>
          <a:xfrm>
            <a:off x="2693273" y="5263060"/>
            <a:ext cx="691476" cy="503853"/>
            <a:chOff x="2514608" y="2813669"/>
            <a:chExt cx="347255" cy="253032"/>
          </a:xfrm>
          <a:solidFill>
            <a:schemeClr val="accent1"/>
          </a:solidFill>
        </p:grpSpPr>
        <p:sp>
          <p:nvSpPr>
            <p:cNvPr id="65" name="Freeform 157"/>
            <p:cNvSpPr>
              <a:spLocks noChangeAspect="1" noEditPoints="1"/>
            </p:cNvSpPr>
            <p:nvPr/>
          </p:nvSpPr>
          <p:spPr bwMode="auto">
            <a:xfrm>
              <a:off x="2706493" y="2885416"/>
              <a:ext cx="155370" cy="17206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57"/>
            <p:cNvSpPr>
              <a:spLocks noChangeAspect="1" noEditPoints="1"/>
            </p:cNvSpPr>
            <p:nvPr/>
          </p:nvSpPr>
          <p:spPr bwMode="auto">
            <a:xfrm>
              <a:off x="2514608" y="2813669"/>
              <a:ext cx="228485" cy="25303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7" name="Freeform 217"/>
          <p:cNvSpPr>
            <a:spLocks noChangeAspect="1" noEditPoints="1"/>
          </p:cNvSpPr>
          <p:nvPr/>
        </p:nvSpPr>
        <p:spPr bwMode="auto">
          <a:xfrm>
            <a:off x="3548794" y="3889444"/>
            <a:ext cx="626220" cy="469667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8" name="Freeform 181"/>
          <p:cNvSpPr>
            <a:spLocks noChangeAspect="1"/>
          </p:cNvSpPr>
          <p:nvPr/>
        </p:nvSpPr>
        <p:spPr bwMode="auto">
          <a:xfrm>
            <a:off x="4557314" y="2269896"/>
            <a:ext cx="369757" cy="696869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FF0D7E-F5DB-7A42-8E40-DB912AD98D39}"/>
              </a:ext>
            </a:extLst>
          </p:cNvPr>
          <p:cNvSpPr txBox="1"/>
          <p:nvPr/>
        </p:nvSpPr>
        <p:spPr>
          <a:xfrm>
            <a:off x="24765" y="89882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6BDCA1-290E-5544-AD28-F1B59F3F87FD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8441A48-0621-CB44-87A3-574F84D57928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31" name="图片 30" descr="图片包含 游戏机, 灯光&#10;&#10;描述已自动生成">
              <a:extLst>
                <a:ext uri="{FF2B5EF4-FFF2-40B4-BE49-F238E27FC236}">
                  <a16:creationId xmlns:a16="http://schemas.microsoft.com/office/drawing/2014/main" id="{162FFFC9-0F70-9848-A6B0-8F8C3D1B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854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Group 32"/>
          <p:cNvGrpSpPr/>
          <p:nvPr/>
        </p:nvGrpSpPr>
        <p:grpSpPr>
          <a:xfrm>
            <a:off x="464325" y="709578"/>
            <a:ext cx="1649984" cy="1422400"/>
            <a:chOff x="2343578" y="3464560"/>
            <a:chExt cx="1237488" cy="1066800"/>
          </a:xfrm>
        </p:grpSpPr>
        <p:sp>
          <p:nvSpPr>
            <p:cNvPr id="59" name="Isosceles Triangle 22"/>
            <p:cNvSpPr/>
            <p:nvPr/>
          </p:nvSpPr>
          <p:spPr bwMode="auto">
            <a:xfrm flipV="1">
              <a:off x="2343578" y="3464560"/>
              <a:ext cx="1237488" cy="1066800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0" name="TextBox 23"/>
            <p:cNvSpPr txBox="1"/>
            <p:nvPr/>
          </p:nvSpPr>
          <p:spPr>
            <a:xfrm>
              <a:off x="2661598" y="357886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61" name="Group 24"/>
          <p:cNvGrpSpPr/>
          <p:nvPr/>
        </p:nvGrpSpPr>
        <p:grpSpPr>
          <a:xfrm>
            <a:off x="2486842" y="822004"/>
            <a:ext cx="3078925" cy="674336"/>
            <a:chOff x="1348406" y="1196648"/>
            <a:chExt cx="2309194" cy="505752"/>
          </a:xfrm>
        </p:grpSpPr>
        <p:sp>
          <p:nvSpPr>
            <p:cNvPr id="62" name="TextBox 25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满足在校师生刚性使用需求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TextBox 26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Step01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27"/>
          <p:cNvGrpSpPr>
            <a:grpSpLocks noChangeAspect="1"/>
          </p:cNvGrpSpPr>
          <p:nvPr/>
        </p:nvGrpSpPr>
        <p:grpSpPr>
          <a:xfrm>
            <a:off x="32827" y="1353225"/>
            <a:ext cx="691476" cy="503853"/>
            <a:chOff x="2514608" y="2813669"/>
            <a:chExt cx="347255" cy="253032"/>
          </a:xfrm>
          <a:solidFill>
            <a:schemeClr val="accent1"/>
          </a:solidFill>
        </p:grpSpPr>
        <p:sp>
          <p:nvSpPr>
            <p:cNvPr id="65" name="Freeform 157"/>
            <p:cNvSpPr>
              <a:spLocks noChangeAspect="1" noEditPoints="1"/>
            </p:cNvSpPr>
            <p:nvPr/>
          </p:nvSpPr>
          <p:spPr bwMode="auto">
            <a:xfrm>
              <a:off x="2706493" y="2885416"/>
              <a:ext cx="155370" cy="17206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57"/>
            <p:cNvSpPr>
              <a:spLocks noChangeAspect="1" noEditPoints="1"/>
            </p:cNvSpPr>
            <p:nvPr/>
          </p:nvSpPr>
          <p:spPr bwMode="auto">
            <a:xfrm>
              <a:off x="2514608" y="2813669"/>
              <a:ext cx="228485" cy="25303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6C69062-0EAD-E64F-BE35-D515BACF0905}"/>
              </a:ext>
            </a:extLst>
          </p:cNvPr>
          <p:cNvSpPr txBox="1"/>
          <p:nvPr/>
        </p:nvSpPr>
        <p:spPr>
          <a:xfrm>
            <a:off x="524474" y="2378652"/>
            <a:ext cx="44472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</a:t>
            </a:r>
            <a:r>
              <a:rPr kumimoji="1" lang="zh-CN" altLang="en-US" dirty="0">
                <a:latin typeface="+mj-ea"/>
                <a:ea typeface="+mj-ea"/>
              </a:rPr>
              <a:t>校园内重点区域，学生公寓、教学楼、图书馆、科技大楼实现全覆盖，信号质量大幅提升。在</a:t>
            </a:r>
            <a:r>
              <a:rPr kumimoji="1" lang="en-US" altLang="zh-CN" dirty="0">
                <a:latin typeface="+mj-ea"/>
                <a:ea typeface="+mj-ea"/>
              </a:rPr>
              <a:t>2020</a:t>
            </a:r>
            <a:r>
              <a:rPr kumimoji="1" lang="zh-CN" altLang="en-US" dirty="0">
                <a:latin typeface="+mj-ea"/>
                <a:ea typeface="+mj-ea"/>
              </a:rPr>
              <a:t>年秋季小学期期间，部分学生集体在宿舍进行实习课程，由于采用了我们的基站覆盖方案，确保了学生网课顺利进行，没有接到关于信号质量不佳的投诉。在</a:t>
            </a:r>
            <a:r>
              <a:rPr kumimoji="1" lang="en-US" altLang="zh-CN" dirty="0">
                <a:latin typeface="+mj-ea"/>
                <a:ea typeface="+mj-ea"/>
              </a:rPr>
              <a:t>2020</a:t>
            </a:r>
            <a:r>
              <a:rPr kumimoji="1" lang="zh-CN" altLang="en-US" dirty="0">
                <a:latin typeface="+mj-ea"/>
                <a:ea typeface="+mj-ea"/>
              </a:rPr>
              <a:t>年</a:t>
            </a:r>
            <a:r>
              <a:rPr kumimoji="1" lang="en-US" altLang="zh-CN" dirty="0">
                <a:latin typeface="+mj-ea"/>
                <a:ea typeface="+mj-ea"/>
              </a:rPr>
              <a:t>9</a:t>
            </a:r>
            <a:r>
              <a:rPr kumimoji="1" lang="zh-CN" altLang="en-US" dirty="0">
                <a:latin typeface="+mj-ea"/>
                <a:ea typeface="+mj-ea"/>
              </a:rPr>
              <a:t>月</a:t>
            </a:r>
            <a:r>
              <a:rPr kumimoji="1" lang="en-US" altLang="zh-CN" dirty="0">
                <a:latin typeface="+mj-ea"/>
                <a:ea typeface="+mj-ea"/>
              </a:rPr>
              <a:t>7</a:t>
            </a:r>
            <a:r>
              <a:rPr kumimoji="1" lang="zh-CN" altLang="en-US" dirty="0">
                <a:latin typeface="+mj-ea"/>
                <a:ea typeface="+mj-ea"/>
              </a:rPr>
              <a:t>日的选课时间，我们检测到了服务的尖峰，但仍在我们的可处理范围内，通过随机调查采访，同学们对于采用我们的覆盖方案后的首次网上选课非常满意，流畅度相比之前有明显提升。采用基站功率按时段智能控制，既保证了服务质量，又控制了能耗，提高了效率。</a:t>
            </a:r>
          </a:p>
        </p:txBody>
      </p:sp>
      <p:grpSp>
        <p:nvGrpSpPr>
          <p:cNvPr id="27" name="Group 35">
            <a:extLst>
              <a:ext uri="{FF2B5EF4-FFF2-40B4-BE49-F238E27FC236}">
                <a16:creationId xmlns:a16="http://schemas.microsoft.com/office/drawing/2014/main" id="{55167312-EA91-7349-870C-B8E8E4A61225}"/>
              </a:ext>
            </a:extLst>
          </p:cNvPr>
          <p:cNvGrpSpPr/>
          <p:nvPr/>
        </p:nvGrpSpPr>
        <p:grpSpPr>
          <a:xfrm>
            <a:off x="7536751" y="1667452"/>
            <a:ext cx="1649984" cy="1422400"/>
            <a:chOff x="3578018" y="1327150"/>
            <a:chExt cx="1237488" cy="1066800"/>
          </a:xfrm>
        </p:grpSpPr>
        <p:sp>
          <p:nvSpPr>
            <p:cNvPr id="28" name="Isosceles Triangle 3">
              <a:extLst>
                <a:ext uri="{FF2B5EF4-FFF2-40B4-BE49-F238E27FC236}">
                  <a16:creationId xmlns:a16="http://schemas.microsoft.com/office/drawing/2014/main" id="{2708B26E-4166-E249-9763-DC04835E07C5}"/>
                </a:ext>
              </a:extLst>
            </p:cNvPr>
            <p:cNvSpPr/>
            <p:nvPr/>
          </p:nvSpPr>
          <p:spPr bwMode="auto">
            <a:xfrm flipV="1">
              <a:off x="3578018" y="1327150"/>
              <a:ext cx="1237488" cy="1066800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9F86FAFF-067B-7145-A751-B3F13274A29B}"/>
                </a:ext>
              </a:extLst>
            </p:cNvPr>
            <p:cNvSpPr txBox="1"/>
            <p:nvPr/>
          </p:nvSpPr>
          <p:spPr>
            <a:xfrm>
              <a:off x="3896038" y="14414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1D7F3F4F-395B-AB4C-BBE1-D06D4412BA1D}"/>
              </a:ext>
            </a:extLst>
          </p:cNvPr>
          <p:cNvGrpSpPr/>
          <p:nvPr/>
        </p:nvGrpSpPr>
        <p:grpSpPr>
          <a:xfrm>
            <a:off x="9559268" y="1779878"/>
            <a:ext cx="3078925" cy="674336"/>
            <a:chOff x="1348406" y="1196648"/>
            <a:chExt cx="2309194" cy="505752"/>
          </a:xfrm>
        </p:grpSpPr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0E692A6E-F0F3-FD45-95DF-85243A2D5922}"/>
                </a:ext>
              </a:extLst>
            </p:cNvPr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为未来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基站预留服务接口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CC04BDDA-68B2-DC44-9915-637BBBB7E2A9}"/>
                </a:ext>
              </a:extLst>
            </p:cNvPr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3"/>
                  </a:solidFill>
                  <a:latin typeface="微软雅黑" panose="020B0503020204020204" pitchFamily="34" charset="-122"/>
                </a:rPr>
                <a:t>Step03</a:t>
              </a:r>
              <a:endParaRPr lang="en-US" sz="1600" b="1" dirty="0">
                <a:solidFill>
                  <a:schemeClr val="accent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9EE09484-286E-4B4F-B2F0-AF6F5A1BAEF8}"/>
              </a:ext>
            </a:extLst>
          </p:cNvPr>
          <p:cNvGrpSpPr/>
          <p:nvPr/>
        </p:nvGrpSpPr>
        <p:grpSpPr>
          <a:xfrm>
            <a:off x="6712213" y="3089852"/>
            <a:ext cx="1649984" cy="1422400"/>
            <a:chOff x="2959615" y="2393950"/>
            <a:chExt cx="1237488" cy="1066800"/>
          </a:xfrm>
        </p:grpSpPr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BE137EE6-9269-E14D-9A13-E2FC3B4AD16B}"/>
                </a:ext>
              </a:extLst>
            </p:cNvPr>
            <p:cNvSpPr/>
            <p:nvPr/>
          </p:nvSpPr>
          <p:spPr bwMode="auto">
            <a:xfrm flipV="1">
              <a:off x="2959615" y="2393950"/>
              <a:ext cx="1237488" cy="1066800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368F76F0-B1E7-7342-BA55-D17EEC7ADEE0}"/>
                </a:ext>
              </a:extLst>
            </p:cNvPr>
            <p:cNvSpPr txBox="1"/>
            <p:nvPr/>
          </p:nvSpPr>
          <p:spPr>
            <a:xfrm>
              <a:off x="3277635" y="25082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02ACBF22-C493-F442-A3AF-545EBCC193B1}"/>
              </a:ext>
            </a:extLst>
          </p:cNvPr>
          <p:cNvGrpSpPr/>
          <p:nvPr/>
        </p:nvGrpSpPr>
        <p:grpSpPr>
          <a:xfrm>
            <a:off x="8734731" y="3202278"/>
            <a:ext cx="3078925" cy="674336"/>
            <a:chOff x="1348406" y="1196648"/>
            <a:chExt cx="2309194" cy="505752"/>
          </a:xfrm>
        </p:grpSpPr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7E5BC670-1475-494E-A417-490EAD3AB640}"/>
                </a:ext>
              </a:extLst>
            </p:cNvPr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提升并丰富所有用户使用体验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D75FD0E1-2C61-8647-B200-1E4B47AE797B}"/>
                </a:ext>
              </a:extLst>
            </p:cNvPr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Step02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id="{1F741BF4-D361-0445-9E21-72DD451B5B3B}"/>
              </a:ext>
            </a:extLst>
          </p:cNvPr>
          <p:cNvGrpSpPr/>
          <p:nvPr/>
        </p:nvGrpSpPr>
        <p:grpSpPr>
          <a:xfrm>
            <a:off x="5890831" y="4517332"/>
            <a:ext cx="1649984" cy="1422400"/>
            <a:chOff x="2343578" y="3464560"/>
            <a:chExt cx="1237488" cy="1066800"/>
          </a:xfrm>
        </p:grpSpPr>
        <p:sp>
          <p:nvSpPr>
            <p:cNvPr id="40" name="Isosceles Triangle 22">
              <a:extLst>
                <a:ext uri="{FF2B5EF4-FFF2-40B4-BE49-F238E27FC236}">
                  <a16:creationId xmlns:a16="http://schemas.microsoft.com/office/drawing/2014/main" id="{5C4AA55D-A272-4E4C-956D-FBDF6D623191}"/>
                </a:ext>
              </a:extLst>
            </p:cNvPr>
            <p:cNvSpPr/>
            <p:nvPr/>
          </p:nvSpPr>
          <p:spPr bwMode="auto">
            <a:xfrm flipV="1">
              <a:off x="2343578" y="3464560"/>
              <a:ext cx="1237488" cy="1066800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30456C64-7D3D-B548-B2F9-EC6F915797DB}"/>
                </a:ext>
              </a:extLst>
            </p:cNvPr>
            <p:cNvSpPr txBox="1"/>
            <p:nvPr/>
          </p:nvSpPr>
          <p:spPr>
            <a:xfrm>
              <a:off x="2661598" y="357886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CBD4D702-3018-BC4D-9678-0BBC6B1E4AD4}"/>
              </a:ext>
            </a:extLst>
          </p:cNvPr>
          <p:cNvGrpSpPr/>
          <p:nvPr/>
        </p:nvGrpSpPr>
        <p:grpSpPr>
          <a:xfrm>
            <a:off x="7913348" y="4629758"/>
            <a:ext cx="3078925" cy="674336"/>
            <a:chOff x="1348406" y="1196648"/>
            <a:chExt cx="2309194" cy="505752"/>
          </a:xfrm>
        </p:grpSpPr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841749B9-9566-4545-8FD0-975725D8364B}"/>
                </a:ext>
              </a:extLst>
            </p:cNvPr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满足在校师生刚性使用需求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38658159-51FA-454D-BCF8-C1C2D8D57AE8}"/>
                </a:ext>
              </a:extLst>
            </p:cNvPr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Step01</a:t>
              </a:r>
              <a:endParaRPr lang="en-US" sz="16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5" name="Group 27">
            <a:extLst>
              <a:ext uri="{FF2B5EF4-FFF2-40B4-BE49-F238E27FC236}">
                <a16:creationId xmlns:a16="http://schemas.microsoft.com/office/drawing/2014/main" id="{26B44CB1-990A-0940-858A-537947BC9874}"/>
              </a:ext>
            </a:extLst>
          </p:cNvPr>
          <p:cNvGrpSpPr>
            <a:grpSpLocks noChangeAspect="1"/>
          </p:cNvGrpSpPr>
          <p:nvPr/>
        </p:nvGrpSpPr>
        <p:grpSpPr>
          <a:xfrm>
            <a:off x="5459333" y="5160979"/>
            <a:ext cx="691476" cy="503853"/>
            <a:chOff x="2514608" y="2813669"/>
            <a:chExt cx="347255" cy="253032"/>
          </a:xfrm>
          <a:solidFill>
            <a:schemeClr val="accent1"/>
          </a:solidFill>
        </p:grpSpPr>
        <p:sp>
          <p:nvSpPr>
            <p:cNvPr id="69" name="Freeform 157">
              <a:extLst>
                <a:ext uri="{FF2B5EF4-FFF2-40B4-BE49-F238E27FC236}">
                  <a16:creationId xmlns:a16="http://schemas.microsoft.com/office/drawing/2014/main" id="{F788F897-5AFF-B64F-B640-92EFAD28A9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6493" y="2885416"/>
              <a:ext cx="155370" cy="17206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57">
              <a:extLst>
                <a:ext uri="{FF2B5EF4-FFF2-40B4-BE49-F238E27FC236}">
                  <a16:creationId xmlns:a16="http://schemas.microsoft.com/office/drawing/2014/main" id="{A95D54D8-BC06-9449-BBAA-D19E10AAE1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14608" y="2813669"/>
              <a:ext cx="228485" cy="253032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71" name="Freeform 217">
            <a:extLst>
              <a:ext uri="{FF2B5EF4-FFF2-40B4-BE49-F238E27FC236}">
                <a16:creationId xmlns:a16="http://schemas.microsoft.com/office/drawing/2014/main" id="{538AAF61-856F-6346-BF06-FAE9F652D1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14854" y="3787363"/>
            <a:ext cx="626220" cy="469667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2" name="Freeform 181">
            <a:extLst>
              <a:ext uri="{FF2B5EF4-FFF2-40B4-BE49-F238E27FC236}">
                <a16:creationId xmlns:a16="http://schemas.microsoft.com/office/drawing/2014/main" id="{F1F6E619-3879-2448-8785-0F7440A4BD09}"/>
              </a:ext>
            </a:extLst>
          </p:cNvPr>
          <p:cNvSpPr>
            <a:spLocks noChangeAspect="1"/>
          </p:cNvSpPr>
          <p:nvPr/>
        </p:nvSpPr>
        <p:spPr bwMode="auto">
          <a:xfrm>
            <a:off x="7323374" y="2167815"/>
            <a:ext cx="369757" cy="696869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4EDAA8C-0481-C245-83D3-BE34C5CF90B1}"/>
              </a:ext>
            </a:extLst>
          </p:cNvPr>
          <p:cNvSpPr txBox="1"/>
          <p:nvPr/>
        </p:nvSpPr>
        <p:spPr>
          <a:xfrm>
            <a:off x="24765" y="89882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EFB0602-82EF-4141-A7AC-C77F49C90DD8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81DADF5-6BB6-3C4E-AA8D-0FA6B2AA6AD3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76" name="图片 75" descr="图片包含 游戏机, 灯光&#10;&#10;描述已自动生成">
              <a:extLst>
                <a:ext uri="{FF2B5EF4-FFF2-40B4-BE49-F238E27FC236}">
                  <a16:creationId xmlns:a16="http://schemas.microsoft.com/office/drawing/2014/main" id="{69EAC65C-6969-CC42-AB47-0B22A4B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493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1" grpId="0" animBg="1"/>
      <p:bldP spid="7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35"/>
          <p:cNvGrpSpPr/>
          <p:nvPr/>
        </p:nvGrpSpPr>
        <p:grpSpPr>
          <a:xfrm>
            <a:off x="6232781" y="734111"/>
            <a:ext cx="1649984" cy="1422400"/>
            <a:chOff x="3578018" y="1327150"/>
            <a:chExt cx="1237488" cy="1066800"/>
          </a:xfrm>
        </p:grpSpPr>
        <p:sp>
          <p:nvSpPr>
            <p:cNvPr id="47" name="Isosceles Triangle 3"/>
            <p:cNvSpPr/>
            <p:nvPr/>
          </p:nvSpPr>
          <p:spPr bwMode="auto">
            <a:xfrm flipV="1">
              <a:off x="3578018" y="1327150"/>
              <a:ext cx="1237488" cy="1066800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TextBox 10"/>
            <p:cNvSpPr txBox="1"/>
            <p:nvPr/>
          </p:nvSpPr>
          <p:spPr>
            <a:xfrm>
              <a:off x="3896038" y="14414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49" name="Group 11"/>
          <p:cNvGrpSpPr/>
          <p:nvPr/>
        </p:nvGrpSpPr>
        <p:grpSpPr>
          <a:xfrm>
            <a:off x="8255298" y="846537"/>
            <a:ext cx="3078925" cy="674336"/>
            <a:chOff x="1348406" y="1196648"/>
            <a:chExt cx="2309194" cy="505752"/>
          </a:xfrm>
        </p:grpSpPr>
        <p:sp>
          <p:nvSpPr>
            <p:cNvPr id="50" name="TextBox 12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为未来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基站预留服务接口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3"/>
                  </a:solidFill>
                  <a:latin typeface="微软雅黑" panose="020B0503020204020204" pitchFamily="34" charset="-122"/>
                </a:rPr>
                <a:t>Step03</a:t>
              </a:r>
              <a:endParaRPr lang="en-US" sz="1600" b="1" dirty="0">
                <a:solidFill>
                  <a:schemeClr val="accent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2" name="Group 33"/>
          <p:cNvGrpSpPr/>
          <p:nvPr/>
        </p:nvGrpSpPr>
        <p:grpSpPr>
          <a:xfrm>
            <a:off x="525720" y="736370"/>
            <a:ext cx="1649984" cy="1422400"/>
            <a:chOff x="2959615" y="2393950"/>
            <a:chExt cx="1237488" cy="1066800"/>
          </a:xfrm>
        </p:grpSpPr>
        <p:sp>
          <p:nvSpPr>
            <p:cNvPr id="53" name="Isosceles Triangle 16"/>
            <p:cNvSpPr/>
            <p:nvPr/>
          </p:nvSpPr>
          <p:spPr bwMode="auto">
            <a:xfrm flipV="1">
              <a:off x="2959615" y="2393950"/>
              <a:ext cx="1237488" cy="1066800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3277635" y="2508250"/>
              <a:ext cx="64585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5" name="Group 18"/>
          <p:cNvGrpSpPr/>
          <p:nvPr/>
        </p:nvGrpSpPr>
        <p:grpSpPr>
          <a:xfrm>
            <a:off x="2548238" y="848796"/>
            <a:ext cx="3078925" cy="674336"/>
            <a:chOff x="1348406" y="1196648"/>
            <a:chExt cx="2309194" cy="505752"/>
          </a:xfrm>
        </p:grpSpPr>
        <p:sp>
          <p:nvSpPr>
            <p:cNvPr id="56" name="TextBox 19"/>
            <p:cNvSpPr txBox="1"/>
            <p:nvPr/>
          </p:nvSpPr>
          <p:spPr>
            <a:xfrm>
              <a:off x="1363186" y="1448484"/>
              <a:ext cx="2294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提升并丰富所有用户使用体验</a:t>
              </a:r>
              <a:endParaRPr lang="en-US" sz="16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348406" y="1196648"/>
              <a:ext cx="88341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133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Step02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7" name="Freeform 217"/>
          <p:cNvSpPr>
            <a:spLocks noChangeAspect="1" noEditPoints="1"/>
          </p:cNvSpPr>
          <p:nvPr/>
        </p:nvSpPr>
        <p:spPr bwMode="auto">
          <a:xfrm>
            <a:off x="128361" y="1433881"/>
            <a:ext cx="626220" cy="469667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8" name="Freeform 181"/>
          <p:cNvSpPr>
            <a:spLocks noChangeAspect="1"/>
          </p:cNvSpPr>
          <p:nvPr/>
        </p:nvSpPr>
        <p:spPr bwMode="auto">
          <a:xfrm>
            <a:off x="6019404" y="1234474"/>
            <a:ext cx="369757" cy="696869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27" name="Group 50">
            <a:extLst>
              <a:ext uri="{FF2B5EF4-FFF2-40B4-BE49-F238E27FC236}">
                <a16:creationId xmlns:a16="http://schemas.microsoft.com/office/drawing/2014/main" id="{B9E0A52D-05A5-2F44-BBA0-B21B80DC5F83}"/>
              </a:ext>
            </a:extLst>
          </p:cNvPr>
          <p:cNvGrpSpPr/>
          <p:nvPr/>
        </p:nvGrpSpPr>
        <p:grpSpPr>
          <a:xfrm>
            <a:off x="2453220" y="2534253"/>
            <a:ext cx="3566184" cy="1485276"/>
            <a:chOff x="1847851" y="1398216"/>
            <a:chExt cx="2674638" cy="1113957"/>
          </a:xfrm>
        </p:grpSpPr>
        <p:sp>
          <p:nvSpPr>
            <p:cNvPr id="28" name="Flowchart: Merge 18">
              <a:extLst>
                <a:ext uri="{FF2B5EF4-FFF2-40B4-BE49-F238E27FC236}">
                  <a16:creationId xmlns:a16="http://schemas.microsoft.com/office/drawing/2014/main" id="{7D2CEA38-AC23-FA49-95FB-165CC4DD22AA}"/>
                </a:ext>
              </a:extLst>
            </p:cNvPr>
            <p:cNvSpPr/>
            <p:nvPr/>
          </p:nvSpPr>
          <p:spPr>
            <a:xfrm rot="4500000">
              <a:off x="2609410" y="936612"/>
              <a:ext cx="814002" cy="2337120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D0404C2C-3D8D-F941-93EB-A3897CDB8232}"/>
                </a:ext>
              </a:extLst>
            </p:cNvPr>
            <p:cNvSpPr/>
            <p:nvPr/>
          </p:nvSpPr>
          <p:spPr>
            <a:xfrm>
              <a:off x="3702473" y="1398216"/>
              <a:ext cx="820016" cy="820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52">
            <a:extLst>
              <a:ext uri="{FF2B5EF4-FFF2-40B4-BE49-F238E27FC236}">
                <a16:creationId xmlns:a16="http://schemas.microsoft.com/office/drawing/2014/main" id="{0E342EC2-7E77-3848-B528-34BEAFB1B400}"/>
              </a:ext>
            </a:extLst>
          </p:cNvPr>
          <p:cNvGrpSpPr/>
          <p:nvPr/>
        </p:nvGrpSpPr>
        <p:grpSpPr>
          <a:xfrm>
            <a:off x="2453221" y="4414912"/>
            <a:ext cx="3566183" cy="1480719"/>
            <a:chOff x="1847852" y="3394786"/>
            <a:chExt cx="2674637" cy="1110539"/>
          </a:xfrm>
        </p:grpSpPr>
        <p:sp>
          <p:nvSpPr>
            <p:cNvPr id="31" name="Flowchart: Merge 19">
              <a:extLst>
                <a:ext uri="{FF2B5EF4-FFF2-40B4-BE49-F238E27FC236}">
                  <a16:creationId xmlns:a16="http://schemas.microsoft.com/office/drawing/2014/main" id="{FDD55ED3-25A9-2C4A-AA36-C270C5838228}"/>
                </a:ext>
              </a:extLst>
            </p:cNvPr>
            <p:cNvSpPr/>
            <p:nvPr/>
          </p:nvSpPr>
          <p:spPr>
            <a:xfrm rot="17100000" flipV="1">
              <a:off x="2609411" y="2633227"/>
              <a:ext cx="814002" cy="2337120"/>
            </a:xfrm>
            <a:prstGeom prst="flowChartMerg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A9FFAF52-D1BF-9A42-BBCE-22D567A68202}"/>
                </a:ext>
              </a:extLst>
            </p:cNvPr>
            <p:cNvSpPr/>
            <p:nvPr/>
          </p:nvSpPr>
          <p:spPr>
            <a:xfrm>
              <a:off x="3702473" y="3685309"/>
              <a:ext cx="820016" cy="8200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Oval 26">
            <a:extLst>
              <a:ext uri="{FF2B5EF4-FFF2-40B4-BE49-F238E27FC236}">
                <a16:creationId xmlns:a16="http://schemas.microsoft.com/office/drawing/2014/main" id="{423DDAE3-11CF-AB47-8454-3C5DC12E4BED}"/>
              </a:ext>
            </a:extLst>
          </p:cNvPr>
          <p:cNvSpPr/>
          <p:nvPr/>
        </p:nvSpPr>
        <p:spPr>
          <a:xfrm>
            <a:off x="802412" y="3419825"/>
            <a:ext cx="1625600" cy="162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245">
            <a:extLst>
              <a:ext uri="{FF2B5EF4-FFF2-40B4-BE49-F238E27FC236}">
                <a16:creationId xmlns:a16="http://schemas.microsoft.com/office/drawing/2014/main" id="{D5B41103-77F7-3A4E-85EE-0302A8C20067}"/>
              </a:ext>
            </a:extLst>
          </p:cNvPr>
          <p:cNvSpPr>
            <a:spLocks/>
          </p:cNvSpPr>
          <p:nvPr/>
        </p:nvSpPr>
        <p:spPr bwMode="auto">
          <a:xfrm>
            <a:off x="1310904" y="3659387"/>
            <a:ext cx="608616" cy="60861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A64FF21-6A52-0C44-8C99-BB464C39C7D9}"/>
              </a:ext>
            </a:extLst>
          </p:cNvPr>
          <p:cNvSpPr txBox="1">
            <a:spLocks/>
          </p:cNvSpPr>
          <p:nvPr/>
        </p:nvSpPr>
        <p:spPr>
          <a:xfrm>
            <a:off x="960681" y="4414912"/>
            <a:ext cx="134315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sz="13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CE62B743-D35C-194C-ACE0-DB1CFFD17040}"/>
              </a:ext>
            </a:extLst>
          </p:cNvPr>
          <p:cNvSpPr/>
          <p:nvPr/>
        </p:nvSpPr>
        <p:spPr>
          <a:xfrm>
            <a:off x="6445177" y="3129442"/>
            <a:ext cx="4632910" cy="1059889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原型构建 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用户测试 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分析改进</a:t>
            </a:r>
            <a:endParaRPr 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ooter Text">
            <a:extLst>
              <a:ext uri="{FF2B5EF4-FFF2-40B4-BE49-F238E27FC236}">
                <a16:creationId xmlns:a16="http://schemas.microsoft.com/office/drawing/2014/main" id="{1CA8A050-1980-2349-9887-FFB25B51B4F8}"/>
              </a:ext>
            </a:extLst>
          </p:cNvPr>
          <p:cNvSpPr txBox="1"/>
          <p:nvPr/>
        </p:nvSpPr>
        <p:spPr>
          <a:xfrm>
            <a:off x="6445177" y="2551762"/>
            <a:ext cx="4448545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F6BC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提升用户体验的三步骤</a:t>
            </a:r>
            <a:b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A0CDA45A-81AD-2F4D-A027-F11124C24640}"/>
              </a:ext>
            </a:extLst>
          </p:cNvPr>
          <p:cNvSpPr/>
          <p:nvPr/>
        </p:nvSpPr>
        <p:spPr>
          <a:xfrm>
            <a:off x="6409666" y="5348953"/>
            <a:ext cx="4519565" cy="863048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基站选址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3.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室内布局</a:t>
            </a:r>
            <a:endParaRPr 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ooter Text">
            <a:extLst>
              <a:ext uri="{FF2B5EF4-FFF2-40B4-BE49-F238E27FC236}">
                <a16:creationId xmlns:a16="http://schemas.microsoft.com/office/drawing/2014/main" id="{70B4DEA7-DFE8-1949-92FC-525BCC74E516}"/>
              </a:ext>
            </a:extLst>
          </p:cNvPr>
          <p:cNvSpPr txBox="1"/>
          <p:nvPr/>
        </p:nvSpPr>
        <p:spPr>
          <a:xfrm>
            <a:off x="6558522" y="4802276"/>
            <a:ext cx="4519565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基站建设预期规划</a:t>
            </a:r>
            <a:b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768C5D9-B4EB-7F40-9C8F-594D50D7A037}"/>
              </a:ext>
            </a:extLst>
          </p:cNvPr>
          <p:cNvSpPr txBox="1"/>
          <p:nvPr/>
        </p:nvSpPr>
        <p:spPr>
          <a:xfrm>
            <a:off x="24765" y="89882"/>
            <a:ext cx="337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F0A92BC-7D7E-EF4D-9D52-3D22BDE937EF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41F1268-F9D3-D949-AD6A-DEADB83C249C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43" name="图片 42" descr="图片包含 游戏机, 灯光&#10;&#10;描述已自动生成">
              <a:extLst>
                <a:ext uri="{FF2B5EF4-FFF2-40B4-BE49-F238E27FC236}">
                  <a16:creationId xmlns:a16="http://schemas.microsoft.com/office/drawing/2014/main" id="{84352BD8-F986-334C-B836-C11EA5CE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784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68" grpId="0" animBg="1"/>
      <p:bldP spid="33" grpId="0" animBg="1"/>
      <p:bldP spid="34" grpId="0" animBg="1"/>
      <p:bldP spid="35" grpId="0"/>
      <p:bldP spid="37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3725502"/>
            <a:ext cx="3657600" cy="3132498"/>
            <a:chOff x="0" y="3725502"/>
            <a:chExt cx="3657600" cy="3132498"/>
          </a:xfrm>
        </p:grpSpPr>
        <p:sp>
          <p:nvSpPr>
            <p:cNvPr id="4" name="直角三角形 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26147" y="0"/>
            <a:ext cx="3210129" cy="1420238"/>
            <a:chOff x="7926147" y="0"/>
            <a:chExt cx="3210129" cy="1420238"/>
          </a:xfrm>
        </p:grpSpPr>
        <p:sp>
          <p:nvSpPr>
            <p:cNvPr id="13" name="任意多边形: 形状 12"/>
            <p:cNvSpPr/>
            <p:nvPr/>
          </p:nvSpPr>
          <p:spPr>
            <a:xfrm rot="10800000">
              <a:off x="7926147" y="0"/>
              <a:ext cx="3210129" cy="1420238"/>
            </a:xfrm>
            <a:custGeom>
              <a:avLst/>
              <a:gdLst>
                <a:gd name="connsiteX0" fmla="*/ 3692727 w 3692727"/>
                <a:gd name="connsiteY0" fmla="*/ 2088816 h 2088816"/>
                <a:gd name="connsiteX1" fmla="*/ 3239331 w 3692727"/>
                <a:gd name="connsiteY1" fmla="*/ 2088816 h 2088816"/>
                <a:gd name="connsiteX2" fmla="*/ 1846364 w 3692727"/>
                <a:gd name="connsiteY2" fmla="*/ 512934 h 2088816"/>
                <a:gd name="connsiteX3" fmla="*/ 453397 w 3692727"/>
                <a:gd name="connsiteY3" fmla="*/ 2088816 h 2088816"/>
                <a:gd name="connsiteX4" fmla="*/ 0 w 3692727"/>
                <a:gd name="connsiteY4" fmla="*/ 2088816 h 2088816"/>
                <a:gd name="connsiteX5" fmla="*/ 1846363 w 3692727"/>
                <a:gd name="connsiteY5" fmla="*/ 0 h 208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27" h="2088816">
                  <a:moveTo>
                    <a:pt x="3692727" y="2088816"/>
                  </a:moveTo>
                  <a:lnTo>
                    <a:pt x="3239331" y="2088816"/>
                  </a:lnTo>
                  <a:lnTo>
                    <a:pt x="1846364" y="512934"/>
                  </a:lnTo>
                  <a:lnTo>
                    <a:pt x="453397" y="2088816"/>
                  </a:lnTo>
                  <a:lnTo>
                    <a:pt x="0" y="2088816"/>
                  </a:lnTo>
                  <a:lnTo>
                    <a:pt x="184636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0800000">
              <a:off x="8498431" y="0"/>
              <a:ext cx="2065564" cy="914400"/>
            </a:xfrm>
            <a:custGeom>
              <a:avLst/>
              <a:gdLst>
                <a:gd name="connsiteX0" fmla="*/ 2065564 w 2065564"/>
                <a:gd name="connsiteY0" fmla="*/ 1168400 h 1168400"/>
                <a:gd name="connsiteX1" fmla="*/ 0 w 2065564"/>
                <a:gd name="connsiteY1" fmla="*/ 1168400 h 1168400"/>
                <a:gd name="connsiteX2" fmla="*/ 1032782 w 2065564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564" h="1168400">
                  <a:moveTo>
                    <a:pt x="2065564" y="1168400"/>
                  </a:moveTo>
                  <a:lnTo>
                    <a:pt x="0" y="1168400"/>
                  </a:lnTo>
                  <a:lnTo>
                    <a:pt x="103278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679482" y="2150789"/>
            <a:ext cx="579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904221" y="3351118"/>
            <a:ext cx="5344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88843" y="3463891"/>
            <a:ext cx="6491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敬请老师批评指正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7B670D-80C6-0F48-A3C3-E5873202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824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3317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  <a:ea typeface="SimHei" panose="02010609060101010101" pitchFamily="49" charset="-122"/>
              </a:rPr>
              <a:t>项目分工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FC78D02-66EA-F846-946E-27F11B8D9DE7}"/>
              </a:ext>
            </a:extLst>
          </p:cNvPr>
          <p:cNvGrpSpPr/>
          <p:nvPr/>
        </p:nvGrpSpPr>
        <p:grpSpPr>
          <a:xfrm>
            <a:off x="680571" y="1415905"/>
            <a:ext cx="1093355" cy="1095369"/>
            <a:chOff x="2483649" y="1030978"/>
            <a:chExt cx="1093355" cy="1093356"/>
          </a:xfrm>
        </p:grpSpPr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51F2D61E-A901-4D4A-B27F-707CE75F67FF}"/>
                </a:ext>
              </a:extLst>
            </p:cNvPr>
            <p:cNvSpPr/>
            <p:nvPr/>
          </p:nvSpPr>
          <p:spPr>
            <a:xfrm>
              <a:off x="2483649" y="1030978"/>
              <a:ext cx="1093355" cy="109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268C2CB-D488-C447-B1BF-BFC9AD9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47350" y="1303971"/>
              <a:ext cx="596059" cy="518792"/>
            </a:xfrm>
            <a:prstGeom prst="rect">
              <a:avLst/>
            </a:prstGeom>
          </p:spPr>
        </p:pic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E0757F-F05B-2F40-A0B3-28EFC062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ED48D89-8225-8F4E-8EB7-65ACC37268E9}"/>
              </a:ext>
            </a:extLst>
          </p:cNvPr>
          <p:cNvGrpSpPr/>
          <p:nvPr/>
        </p:nvGrpSpPr>
        <p:grpSpPr>
          <a:xfrm>
            <a:off x="676989" y="3116493"/>
            <a:ext cx="1093355" cy="1093355"/>
            <a:chOff x="2796730" y="1756743"/>
            <a:chExt cx="1093355" cy="1093355"/>
          </a:xfrm>
        </p:grpSpPr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51B9520D-D2FA-784C-824B-DB56DAA00EAD}"/>
                </a:ext>
              </a:extLst>
            </p:cNvPr>
            <p:cNvSpPr/>
            <p:nvPr/>
          </p:nvSpPr>
          <p:spPr>
            <a:xfrm>
              <a:off x="2796730" y="1756743"/>
              <a:ext cx="1093355" cy="10933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A13D014-7D3A-E040-AEFC-CDAFEC6B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5377" y="1993847"/>
              <a:ext cx="596059" cy="518792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285D67F-AEAF-0848-9282-5C66992D0FE8}"/>
              </a:ext>
            </a:extLst>
          </p:cNvPr>
          <p:cNvSpPr txBox="1"/>
          <p:nvPr/>
        </p:nvSpPr>
        <p:spPr>
          <a:xfrm>
            <a:off x="2185639" y="1640423"/>
            <a:ext cx="872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售前技术支持：</a:t>
            </a:r>
            <a:r>
              <a:rPr kumimoji="1" lang="en-US" altLang="zh-CN" dirty="0">
                <a:latin typeface="+mj-ea"/>
                <a:ea typeface="+mj-ea"/>
              </a:rPr>
              <a:t>wlwl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工作内容：考察地理位置，分析用户需求，设计部署方案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BFE08E9-B068-704D-AB65-8AC0D20CF8E6}"/>
              </a:ext>
            </a:extLst>
          </p:cNvPr>
          <p:cNvSpPr txBox="1"/>
          <p:nvPr/>
        </p:nvSpPr>
        <p:spPr>
          <a:xfrm>
            <a:off x="2185639" y="3289827"/>
            <a:ext cx="872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项目实施工程师：管来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工作内容：基站施工及环境搭建，基站开站及数据配置，基站测试级运行及问题记录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B96B46C-C3B2-064A-8E74-935155D5E8D6}"/>
              </a:ext>
            </a:extLst>
          </p:cNvPr>
          <p:cNvGrpSpPr/>
          <p:nvPr/>
        </p:nvGrpSpPr>
        <p:grpSpPr>
          <a:xfrm>
            <a:off x="676989" y="4817082"/>
            <a:ext cx="1093355" cy="1093355"/>
            <a:chOff x="2796730" y="1756743"/>
            <a:chExt cx="1093355" cy="1093355"/>
          </a:xfrm>
        </p:grpSpPr>
        <p:sp>
          <p:nvSpPr>
            <p:cNvPr id="46" name="Oval 27">
              <a:extLst>
                <a:ext uri="{FF2B5EF4-FFF2-40B4-BE49-F238E27FC236}">
                  <a16:creationId xmlns:a16="http://schemas.microsoft.com/office/drawing/2014/main" id="{2E2E6E5A-878E-A241-95D5-0F2AA7EA94F2}"/>
                </a:ext>
              </a:extLst>
            </p:cNvPr>
            <p:cNvSpPr/>
            <p:nvPr/>
          </p:nvSpPr>
          <p:spPr>
            <a:xfrm>
              <a:off x="2796730" y="1756743"/>
              <a:ext cx="1093355" cy="10933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B5BEDDE7-944D-E543-A653-EE2ABC8C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5377" y="1993847"/>
              <a:ext cx="596059" cy="518792"/>
            </a:xfrm>
            <a:prstGeom prst="rect">
              <a:avLst/>
            </a:prstGeom>
          </p:spPr>
        </p:pic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C6F78414-1C2F-284F-9C92-BD545A09839B}"/>
              </a:ext>
            </a:extLst>
          </p:cNvPr>
          <p:cNvSpPr txBox="1"/>
          <p:nvPr/>
        </p:nvSpPr>
        <p:spPr>
          <a:xfrm>
            <a:off x="2185639" y="4990416"/>
            <a:ext cx="872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质量总监：社会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工作内容：制定工程实施规范，监督工程实施进程，验收项目结果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065681-205D-6440-890F-0140F7A6B6A5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8971CBB-7DE3-874A-8B47-A01FC9BEFC1C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1" name="图片 20" descr="图片包含 游戏机, 灯光&#10;&#10;描述已自动生成">
              <a:extLst>
                <a:ext uri="{FF2B5EF4-FFF2-40B4-BE49-F238E27FC236}">
                  <a16:creationId xmlns:a16="http://schemas.microsoft.com/office/drawing/2014/main" id="{4D27B946-97B6-D94F-8927-EABECC5EC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6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4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2263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项目分工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E0757F-F05B-2F40-A0B3-28EFC062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94CD7C-3201-4546-A52C-8551923AE7C3}"/>
              </a:ext>
            </a:extLst>
          </p:cNvPr>
          <p:cNvGrpSpPr/>
          <p:nvPr/>
        </p:nvGrpSpPr>
        <p:grpSpPr>
          <a:xfrm>
            <a:off x="680571" y="1415905"/>
            <a:ext cx="1093355" cy="1095369"/>
            <a:chOff x="2483649" y="1030978"/>
            <a:chExt cx="1093355" cy="1093356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0A3F3753-9AEA-B149-B6FB-230490F80D95}"/>
                </a:ext>
              </a:extLst>
            </p:cNvPr>
            <p:cNvSpPr/>
            <p:nvPr/>
          </p:nvSpPr>
          <p:spPr>
            <a:xfrm>
              <a:off x="2483649" y="1030978"/>
              <a:ext cx="1093355" cy="10933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B94D7EA-CA0B-5840-A5CC-5DF3F4B8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47350" y="1303971"/>
              <a:ext cx="596059" cy="518792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8CB912-FB8C-D84A-B60C-E510A0EF5BBD}"/>
              </a:ext>
            </a:extLst>
          </p:cNvPr>
          <p:cNvGrpSpPr/>
          <p:nvPr/>
        </p:nvGrpSpPr>
        <p:grpSpPr>
          <a:xfrm>
            <a:off x="676989" y="3116493"/>
            <a:ext cx="1093355" cy="1093355"/>
            <a:chOff x="2796730" y="1756743"/>
            <a:chExt cx="1093355" cy="1093355"/>
          </a:xfrm>
        </p:grpSpPr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E2FA7491-C5CE-1D4B-B4E7-24C2B1E89E97}"/>
                </a:ext>
              </a:extLst>
            </p:cNvPr>
            <p:cNvSpPr/>
            <p:nvPr/>
          </p:nvSpPr>
          <p:spPr>
            <a:xfrm>
              <a:off x="2796730" y="1756743"/>
              <a:ext cx="1093355" cy="109335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8C1E018-2859-6D46-96BF-27C214D6D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5377" y="1993847"/>
              <a:ext cx="596059" cy="518792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D3AE33F-8018-8F4A-AAE3-B0D2656A7E93}"/>
              </a:ext>
            </a:extLst>
          </p:cNvPr>
          <p:cNvSpPr txBox="1"/>
          <p:nvPr/>
        </p:nvSpPr>
        <p:spPr>
          <a:xfrm>
            <a:off x="2185639" y="1640423"/>
            <a:ext cx="872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售后技术支持：</a:t>
            </a:r>
            <a:r>
              <a:rPr kumimoji="1" lang="en-US" altLang="zh-CN" dirty="0">
                <a:latin typeface="+mj-ea"/>
                <a:ea typeface="+mj-ea"/>
              </a:rPr>
              <a:t>aj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工作内容：协助项目验收，售后故障处理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8E05FD-4633-C344-B9CE-FFF50AC105E4}"/>
              </a:ext>
            </a:extLst>
          </p:cNvPr>
          <p:cNvSpPr txBox="1"/>
          <p:nvPr/>
        </p:nvSpPr>
        <p:spPr>
          <a:xfrm>
            <a:off x="2185639" y="3176920"/>
            <a:ext cx="872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项目经理：摩尔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工作内容：组织、协调各部门工作，整理项目相关文件，协助项目实施工程师处理基站数据配置，负责售后技术工程师与客户之间的问题处理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CF5F1D9-5F51-0F4E-BAE0-540468242521}"/>
              </a:ext>
            </a:extLst>
          </p:cNvPr>
          <p:cNvGrpSpPr/>
          <p:nvPr/>
        </p:nvGrpSpPr>
        <p:grpSpPr>
          <a:xfrm>
            <a:off x="676989" y="4817082"/>
            <a:ext cx="1093355" cy="1093355"/>
            <a:chOff x="2796730" y="1756743"/>
            <a:chExt cx="1093355" cy="1093355"/>
          </a:xfrm>
        </p:grpSpPr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73768469-9DE9-AC4B-A707-AD331D807C5F}"/>
                </a:ext>
              </a:extLst>
            </p:cNvPr>
            <p:cNvSpPr/>
            <p:nvPr/>
          </p:nvSpPr>
          <p:spPr>
            <a:xfrm>
              <a:off x="2796730" y="1756743"/>
              <a:ext cx="1093355" cy="10933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653EADB-C73F-A049-B6B4-EF39DFECF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5377" y="1993847"/>
              <a:ext cx="596059" cy="518792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FFA39A9-234F-8B45-A439-DE98E798ED3F}"/>
              </a:ext>
            </a:extLst>
          </p:cNvPr>
          <p:cNvSpPr txBox="1"/>
          <p:nvPr/>
        </p:nvSpPr>
        <p:spPr>
          <a:xfrm>
            <a:off x="2185639" y="4990416"/>
            <a:ext cx="872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项目经理：</a:t>
            </a:r>
            <a:r>
              <a:rPr kumimoji="1" lang="en-US" altLang="zh-CN" dirty="0">
                <a:latin typeface="+mj-ea"/>
                <a:ea typeface="+mj-ea"/>
              </a:rPr>
              <a:t>anky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工作内容：组织、协调各部门工作，整理项目相关文件，参与售前技术工程师的项目设计，协助质量总监制定项目实施规范与质量管控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55F332-7018-9F45-B515-B8BE72992FD4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76F581D-4404-884C-8F0D-EC473A30B2A4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7" name="图片 26" descr="图片包含 游戏机, 灯光&#10;&#10;描述已自动生成">
              <a:extLst>
                <a:ext uri="{FF2B5EF4-FFF2-40B4-BE49-F238E27FC236}">
                  <a16:creationId xmlns:a16="http://schemas.microsoft.com/office/drawing/2014/main" id="{4F26B8AF-DC6F-B945-8A26-AC73C210E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87194" y="63559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项目进度时间轴</a:t>
            </a:r>
          </a:p>
        </p:txBody>
      </p:sp>
      <p:sp>
        <p:nvSpPr>
          <p:cNvPr id="6" name="Block Arc 38"/>
          <p:cNvSpPr/>
          <p:nvPr/>
        </p:nvSpPr>
        <p:spPr>
          <a:xfrm>
            <a:off x="6862745" y="2665633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Block Arc 37"/>
          <p:cNvSpPr/>
          <p:nvPr/>
        </p:nvSpPr>
        <p:spPr>
          <a:xfrm rot="10800000">
            <a:off x="4987260" y="2662751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Block Arc 36"/>
          <p:cNvSpPr/>
          <p:nvPr/>
        </p:nvSpPr>
        <p:spPr>
          <a:xfrm>
            <a:off x="3114881" y="2682567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Block Arc 51"/>
          <p:cNvSpPr/>
          <p:nvPr/>
        </p:nvSpPr>
        <p:spPr>
          <a:xfrm>
            <a:off x="1234344" y="2665633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Block Arc 53"/>
          <p:cNvSpPr/>
          <p:nvPr/>
        </p:nvSpPr>
        <p:spPr>
          <a:xfrm>
            <a:off x="4987260" y="2665633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Block Arc 55"/>
          <p:cNvSpPr/>
          <p:nvPr/>
        </p:nvSpPr>
        <p:spPr>
          <a:xfrm>
            <a:off x="8740079" y="2665633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62"/>
          <p:cNvSpPr/>
          <p:nvPr/>
        </p:nvSpPr>
        <p:spPr>
          <a:xfrm>
            <a:off x="1689775" y="3125383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13" name="Freeform 63"/>
          <p:cNvSpPr/>
          <p:nvPr/>
        </p:nvSpPr>
        <p:spPr>
          <a:xfrm>
            <a:off x="3583341" y="3125383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14" name="Freeform 64"/>
          <p:cNvSpPr/>
          <p:nvPr/>
        </p:nvSpPr>
        <p:spPr>
          <a:xfrm>
            <a:off x="5449815" y="3125383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5" name="Freeform 65"/>
          <p:cNvSpPr/>
          <p:nvPr/>
        </p:nvSpPr>
        <p:spPr>
          <a:xfrm>
            <a:off x="7343381" y="3125383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16" name="Freeform 66"/>
          <p:cNvSpPr/>
          <p:nvPr/>
        </p:nvSpPr>
        <p:spPr>
          <a:xfrm>
            <a:off x="9209856" y="3125383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5"/>
              </a:solidFill>
              <a:latin typeface="FontAwesome" pitchFamily="2" charset="0"/>
            </a:endParaRPr>
          </a:p>
        </p:txBody>
      </p:sp>
      <p:sp>
        <p:nvSpPr>
          <p:cNvPr id="17" name="TextBox 75"/>
          <p:cNvSpPr txBox="1"/>
          <p:nvPr/>
        </p:nvSpPr>
        <p:spPr>
          <a:xfrm>
            <a:off x="1606791" y="4954218"/>
            <a:ext cx="14266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20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20/9/8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77"/>
          <p:cNvSpPr txBox="1"/>
          <p:nvPr/>
        </p:nvSpPr>
        <p:spPr>
          <a:xfrm>
            <a:off x="3384059" y="2215404"/>
            <a:ext cx="161582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微软雅黑" panose="020B0503020204020204" pitchFamily="34" charset="-122"/>
              </a:rPr>
              <a:t>20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</a:rPr>
              <a:t>20/9/16</a:t>
            </a:r>
            <a:endParaRPr lang="en-US" sz="24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78"/>
          <p:cNvSpPr txBox="1"/>
          <p:nvPr/>
        </p:nvSpPr>
        <p:spPr>
          <a:xfrm>
            <a:off x="5318631" y="4954218"/>
            <a:ext cx="161582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accent3"/>
                </a:solidFill>
                <a:latin typeface="微软雅黑" panose="020B0503020204020204" pitchFamily="34" charset="-122"/>
              </a:rPr>
              <a:t>20</a:t>
            </a:r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</a:rPr>
              <a:t>20/9/24</a:t>
            </a:r>
            <a:endParaRPr lang="en-US" sz="24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81"/>
          <p:cNvSpPr txBox="1"/>
          <p:nvPr/>
        </p:nvSpPr>
        <p:spPr>
          <a:xfrm>
            <a:off x="7170524" y="2215404"/>
            <a:ext cx="161582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accent4"/>
                </a:solidFill>
                <a:latin typeface="微软雅黑" panose="020B0503020204020204" pitchFamily="34" charset="-122"/>
              </a:rPr>
              <a:t>20</a:t>
            </a:r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</a:rPr>
              <a:t>20/9/26</a:t>
            </a:r>
            <a:endParaRPr lang="en-US" sz="2400" dirty="0">
              <a:solidFill>
                <a:schemeClr val="accent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82"/>
          <p:cNvSpPr txBox="1"/>
          <p:nvPr/>
        </p:nvSpPr>
        <p:spPr>
          <a:xfrm>
            <a:off x="9090758" y="4954218"/>
            <a:ext cx="161582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accent5"/>
                </a:solidFill>
                <a:latin typeface="微软雅黑" panose="020B0503020204020204" pitchFamily="34" charset="-122"/>
              </a:rPr>
              <a:t>20</a:t>
            </a:r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</a:rPr>
              <a:t>20/9/30</a:t>
            </a:r>
            <a:endParaRPr lang="en-US" sz="2400" dirty="0">
              <a:solidFill>
                <a:schemeClr val="accent5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2" name="Group 88"/>
          <p:cNvGrpSpPr/>
          <p:nvPr/>
        </p:nvGrpSpPr>
        <p:grpSpPr>
          <a:xfrm>
            <a:off x="1333822" y="1739195"/>
            <a:ext cx="2095901" cy="645613"/>
            <a:chOff x="805797" y="661615"/>
            <a:chExt cx="1155277" cy="263150"/>
          </a:xfrm>
        </p:grpSpPr>
        <p:sp>
          <p:nvSpPr>
            <p:cNvPr id="23" name="TextBox 86"/>
            <p:cNvSpPr txBox="1"/>
            <p:nvPr/>
          </p:nvSpPr>
          <p:spPr>
            <a:xfrm>
              <a:off x="1176676" y="661615"/>
              <a:ext cx="413519" cy="920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467" b="1" dirty="0" err="1">
                  <a:latin typeface="微软雅黑" panose="020B0503020204020204" pitchFamily="34" charset="-122"/>
                </a:rPr>
                <a:t>项目启动</a:t>
              </a:r>
              <a:endParaRPr lang="en-US" sz="1467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TextBox 89"/>
            <p:cNvSpPr txBox="1"/>
            <p:nvPr/>
          </p:nvSpPr>
          <p:spPr>
            <a:xfrm>
              <a:off x="805797" y="757552"/>
              <a:ext cx="1155277" cy="167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需求调研、选址、设备选择，制定项目规范</a:t>
              </a:r>
              <a:endParaRPr lang="en-US" sz="1333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5" name="Group 88"/>
          <p:cNvGrpSpPr/>
          <p:nvPr/>
        </p:nvGrpSpPr>
        <p:grpSpPr>
          <a:xfrm>
            <a:off x="3178416" y="5164348"/>
            <a:ext cx="2095901" cy="440494"/>
            <a:chOff x="805797" y="661615"/>
            <a:chExt cx="1155277" cy="179544"/>
          </a:xfrm>
        </p:grpSpPr>
        <p:sp>
          <p:nvSpPr>
            <p:cNvPr id="26" name="TextBox 93"/>
            <p:cNvSpPr txBox="1"/>
            <p:nvPr/>
          </p:nvSpPr>
          <p:spPr>
            <a:xfrm>
              <a:off x="1176677" y="661615"/>
              <a:ext cx="413519" cy="920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4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</a:t>
              </a:r>
              <a:endParaRPr lang="en-US" sz="1467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TextBox 97"/>
            <p:cNvSpPr txBox="1"/>
            <p:nvPr/>
          </p:nvSpPr>
          <p:spPr>
            <a:xfrm>
              <a:off x="805797" y="757552"/>
              <a:ext cx="1155277" cy="836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基站施工建设，环境搭建</a:t>
              </a:r>
              <a:endParaRPr lang="en-US" sz="1333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8" name="Group 88"/>
          <p:cNvGrpSpPr/>
          <p:nvPr/>
        </p:nvGrpSpPr>
        <p:grpSpPr>
          <a:xfrm>
            <a:off x="5108938" y="1739195"/>
            <a:ext cx="2095901" cy="645613"/>
            <a:chOff x="805797" y="661615"/>
            <a:chExt cx="1155277" cy="263150"/>
          </a:xfrm>
        </p:grpSpPr>
        <p:sp>
          <p:nvSpPr>
            <p:cNvPr id="29" name="TextBox 99"/>
            <p:cNvSpPr txBox="1"/>
            <p:nvPr/>
          </p:nvSpPr>
          <p:spPr>
            <a:xfrm>
              <a:off x="1176677" y="661615"/>
              <a:ext cx="413519" cy="920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467" b="1" dirty="0" err="1">
                  <a:latin typeface="微软雅黑" panose="020B0503020204020204" pitchFamily="34" charset="-122"/>
                </a:rPr>
                <a:t>项目实施</a:t>
              </a:r>
              <a:endParaRPr lang="en-US" sz="1467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TextBox 100"/>
            <p:cNvSpPr txBox="1"/>
            <p:nvPr/>
          </p:nvSpPr>
          <p:spPr>
            <a:xfrm>
              <a:off x="805797" y="757552"/>
              <a:ext cx="1155277" cy="167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基站数据配置，测试级试运行，故障排查</a:t>
              </a:r>
              <a:endParaRPr lang="en-US" sz="1333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1" name="Group 88"/>
          <p:cNvGrpSpPr/>
          <p:nvPr/>
        </p:nvGrpSpPr>
        <p:grpSpPr>
          <a:xfrm>
            <a:off x="6984423" y="5164348"/>
            <a:ext cx="2095901" cy="440494"/>
            <a:chOff x="805797" y="661615"/>
            <a:chExt cx="1155277" cy="179544"/>
          </a:xfrm>
        </p:grpSpPr>
        <p:sp>
          <p:nvSpPr>
            <p:cNvPr id="32" name="TextBox 102"/>
            <p:cNvSpPr txBox="1"/>
            <p:nvPr/>
          </p:nvSpPr>
          <p:spPr>
            <a:xfrm>
              <a:off x="1176679" y="661615"/>
              <a:ext cx="413519" cy="920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4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</a:t>
              </a:r>
              <a:endParaRPr lang="en-US" sz="1467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TextBox 103"/>
            <p:cNvSpPr txBox="1"/>
            <p:nvPr/>
          </p:nvSpPr>
          <p:spPr>
            <a:xfrm>
              <a:off x="805797" y="757552"/>
              <a:ext cx="1155277" cy="836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项目质量检验，规范性检查</a:t>
              </a:r>
              <a:endParaRPr lang="en-US" sz="1333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4" name="Group 88"/>
          <p:cNvGrpSpPr/>
          <p:nvPr/>
        </p:nvGrpSpPr>
        <p:grpSpPr>
          <a:xfrm>
            <a:off x="8740079" y="1739195"/>
            <a:ext cx="2095901" cy="645613"/>
            <a:chOff x="805797" y="661615"/>
            <a:chExt cx="1155277" cy="263150"/>
          </a:xfrm>
        </p:grpSpPr>
        <p:sp>
          <p:nvSpPr>
            <p:cNvPr id="35" name="TextBox 105"/>
            <p:cNvSpPr txBox="1"/>
            <p:nvPr/>
          </p:nvSpPr>
          <p:spPr>
            <a:xfrm>
              <a:off x="1176678" y="661615"/>
              <a:ext cx="413519" cy="920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4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项目移交</a:t>
              </a:r>
              <a:endParaRPr lang="en-US" sz="1467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TextBox 106"/>
            <p:cNvSpPr txBox="1"/>
            <p:nvPr/>
          </p:nvSpPr>
          <p:spPr>
            <a:xfrm>
              <a:off x="805797" y="757552"/>
              <a:ext cx="1155277" cy="167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zh-CN" altLang="en-US" sz="13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售后客户服务，项目资料提交</a:t>
              </a:r>
              <a:endParaRPr lang="en-US" sz="1333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7" name="Block Arc 35"/>
          <p:cNvSpPr/>
          <p:nvPr/>
        </p:nvSpPr>
        <p:spPr>
          <a:xfrm rot="10800000">
            <a:off x="1234344" y="2662749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Block Arc 52"/>
          <p:cNvSpPr/>
          <p:nvPr/>
        </p:nvSpPr>
        <p:spPr>
          <a:xfrm rot="10800000">
            <a:off x="3109828" y="2662751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Block Arc 39"/>
          <p:cNvSpPr/>
          <p:nvPr/>
        </p:nvSpPr>
        <p:spPr>
          <a:xfrm rot="10800000">
            <a:off x="8740079" y="2662751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Block Arc 54"/>
          <p:cNvSpPr/>
          <p:nvPr/>
        </p:nvSpPr>
        <p:spPr>
          <a:xfrm rot="10800000">
            <a:off x="6862745" y="2662751"/>
            <a:ext cx="2217579" cy="2217579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3166134-5027-6341-AF12-AAB028FA0FF5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40BDA9E-F6A6-7442-8C6A-D1ACCC70539B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45" name="图片 44" descr="图片包含 游戏机, 灯光&#10;&#10;描述已自动生成">
              <a:extLst>
                <a:ext uri="{FF2B5EF4-FFF2-40B4-BE49-F238E27FC236}">
                  <a16:creationId xmlns:a16="http://schemas.microsoft.com/office/drawing/2014/main" id="{12097041-9EBF-304C-A663-CCBE89CC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7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37" grpId="0" animBg="1"/>
      <p:bldP spid="38" grpId="0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售前技术支持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62366" y="4824528"/>
            <a:ext cx="346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Pre-sales 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Technical Support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5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59B9C8EB-072F-DE49-852C-67FAB32083EA}"/>
              </a:ext>
            </a:extLst>
          </p:cNvPr>
          <p:cNvSpPr>
            <a:spLocks noChangeAspect="1"/>
          </p:cNvSpPr>
          <p:nvPr/>
        </p:nvSpPr>
        <p:spPr>
          <a:xfrm>
            <a:off x="4594771" y="-216844"/>
            <a:ext cx="12325552" cy="1232555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185D29-AA57-354A-8F57-D4766B8F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537" y="5551948"/>
            <a:ext cx="1111723" cy="18372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63C17-527E-F64F-9FEF-ECD940F22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20" y="1208445"/>
            <a:ext cx="3946862" cy="55321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51" y="55046"/>
            <a:ext cx="438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复杂工程项目实施方案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EF5B39-1CAA-D649-9E23-2218FD5632CF}"/>
              </a:ext>
            </a:extLst>
          </p:cNvPr>
          <p:cNvSpPr txBox="1"/>
          <p:nvPr/>
        </p:nvSpPr>
        <p:spPr>
          <a:xfrm>
            <a:off x="4356160" y="296209"/>
            <a:ext cx="331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售前技术支持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828E73-66E4-DF41-8A64-9B2F9D8886A9}"/>
              </a:ext>
            </a:extLst>
          </p:cNvPr>
          <p:cNvSpPr txBox="1"/>
          <p:nvPr/>
        </p:nvSpPr>
        <p:spPr>
          <a:xfrm>
            <a:off x="168481" y="885280"/>
            <a:ext cx="539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项目要求及目标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039D54-0060-8344-9D62-76DAD7DF5BBD}"/>
              </a:ext>
            </a:extLst>
          </p:cNvPr>
          <p:cNvGrpSpPr/>
          <p:nvPr/>
        </p:nvGrpSpPr>
        <p:grpSpPr>
          <a:xfrm>
            <a:off x="5818555" y="1738280"/>
            <a:ext cx="3650783" cy="4434267"/>
            <a:chOff x="4624177" y="1729053"/>
            <a:chExt cx="3650783" cy="443426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44F996A-E708-F64B-924C-7CAF58DB5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0365" y="2267135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649526A-9F3C-5644-A19F-D1C84E1B07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7806" y="3724539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A2E8B0-6333-5445-819D-29976F725B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8043" y="4974145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D8B9EB9-5DB9-6E42-8A7F-80B09C9E9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157" y="4747530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99C3242-0A77-A141-8BC5-0B41D56B7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750" y="3854704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2251D82-8EAC-6245-A619-1B52E293D7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0337" y="2445502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0A98CB7-81A5-4F45-9912-6148A68138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5785" y="4783545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5882619-172F-5A47-A340-20F1A06D1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5784" y="3504510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9DE5F0B-C749-174B-B6A7-73FFC724A8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857" y="1729053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38CE3E1-F6B3-DD4D-9863-0E4932AE9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4177" y="3000200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F4D9D8E-D73C-0448-9779-3F6519FD5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6241" y="3194216"/>
              <a:ext cx="1189175" cy="1189175"/>
            </a:xfrm>
            <a:prstGeom prst="ellipse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91A82AC-CCF5-B14A-AEB4-94E7BCDA7C73}"/>
              </a:ext>
            </a:extLst>
          </p:cNvPr>
          <p:cNvSpPr txBox="1"/>
          <p:nvPr/>
        </p:nvSpPr>
        <p:spPr>
          <a:xfrm>
            <a:off x="199240" y="1967485"/>
            <a:ext cx="4586623" cy="420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        </a:t>
            </a:r>
            <a:r>
              <a:rPr lang="zh-CN" altLang="zh-CN"/>
              <a:t>根据北京邮电大学的地理位置、服务需求规律等实际情况，制定合适的</a:t>
            </a:r>
            <a:r>
              <a:rPr lang="en-US" altLang="zh-CN"/>
              <a:t>4G</a:t>
            </a:r>
            <a:r>
              <a:rPr lang="zh-CN" altLang="zh-CN"/>
              <a:t>基站分布方案，解决校内教职工的服务需求，保证高质量的服务，同时提高设备的利用效率，避免资源浪费。探索具有尽可能低的成本、尽可能高的质量的实施方案。</a:t>
            </a:r>
            <a:r>
              <a:rPr lang="zh-CN" altLang="zh-CN">
                <a:effectLst/>
              </a:rPr>
              <a:t> </a:t>
            </a:r>
            <a:endParaRPr lang="en-US" altLang="zh-CN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        由</a:t>
            </a:r>
            <a:r>
              <a:rPr lang="zh-CN" altLang="zh-CN"/>
              <a:t>于北京市海淀区已有众多</a:t>
            </a:r>
            <a:r>
              <a:rPr lang="en-US" altLang="zh-CN"/>
              <a:t>4G</a:t>
            </a:r>
            <a:r>
              <a:rPr lang="zh-CN" altLang="zh-CN"/>
              <a:t>基站，因此已经满足了要求较低的服务全覆盖，但针对高校人员密集、需求量大的特点，还需要进行针对性的加强，这便是本项目的目的。 </a:t>
            </a:r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1D2375A-2D58-F047-8005-5556134098D2}"/>
              </a:ext>
            </a:extLst>
          </p:cNvPr>
          <p:cNvGrpSpPr/>
          <p:nvPr/>
        </p:nvGrpSpPr>
        <p:grpSpPr>
          <a:xfrm>
            <a:off x="7535069" y="-72732"/>
            <a:ext cx="4628020" cy="862880"/>
            <a:chOff x="7535069" y="-72732"/>
            <a:chExt cx="4628020" cy="8628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97DE12-E5B2-8846-BE99-EAEAA0D45373}"/>
                </a:ext>
              </a:extLst>
            </p:cNvPr>
            <p:cNvSpPr txBox="1"/>
            <p:nvPr/>
          </p:nvSpPr>
          <p:spPr>
            <a:xfrm>
              <a:off x="7535069" y="-40849"/>
              <a:ext cx="462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b="1" dirty="0">
                  <a:solidFill>
                    <a:schemeClr val="accent4"/>
                  </a:solidFill>
                  <a:latin typeface="Bauhaus 93" pitchFamily="82" charset="0"/>
                  <a:ea typeface="微软雅黑" panose="020B0503020204020204" pitchFamily="34" charset="-122"/>
                </a:rPr>
                <a:t>HAMBG</a:t>
              </a:r>
            </a:p>
          </p:txBody>
        </p:sp>
        <p:pic>
          <p:nvPicPr>
            <p:cNvPr id="29" name="图片 28" descr="图片包含 游戏机, 灯光&#10;&#10;描述已自动生成">
              <a:extLst>
                <a:ext uri="{FF2B5EF4-FFF2-40B4-BE49-F238E27FC236}">
                  <a16:creationId xmlns:a16="http://schemas.microsoft.com/office/drawing/2014/main" id="{A849B317-7FE4-0441-A510-3EAE393F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267" y="-72732"/>
              <a:ext cx="1048265" cy="79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6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简约毕业论文PPT答辩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3505</Words>
  <Application>Microsoft Macintosh PowerPoint</Application>
  <PresentationFormat>宽屏</PresentationFormat>
  <Paragraphs>466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等线</vt:lpstr>
      <vt:lpstr>等线 Light</vt:lpstr>
      <vt:lpstr>黑体</vt:lpstr>
      <vt:lpstr>黑体</vt:lpstr>
      <vt:lpstr>微软雅黑</vt:lpstr>
      <vt:lpstr>FontAwesome</vt:lpstr>
      <vt:lpstr>PingFang SC</vt:lpstr>
      <vt:lpstr>Arial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清新简约毕业论文PPT答辩模板</dc:title>
  <dc:creator>阿飞</dc:creator>
  <cp:lastModifiedBy>吴 一晨</cp:lastModifiedBy>
  <cp:revision>95</cp:revision>
  <dcterms:created xsi:type="dcterms:W3CDTF">2017-04-15T05:24:19Z</dcterms:created>
  <dcterms:modified xsi:type="dcterms:W3CDTF">2021-09-03T01:31:47Z</dcterms:modified>
</cp:coreProperties>
</file>